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5"/>
  </p:notesMasterIdLst>
  <p:sldIdLst>
    <p:sldId id="258" r:id="rId2"/>
    <p:sldId id="260" r:id="rId3"/>
    <p:sldId id="343" r:id="rId4"/>
    <p:sldId id="344" r:id="rId5"/>
    <p:sldId id="621" r:id="rId6"/>
    <p:sldId id="300" r:id="rId7"/>
    <p:sldId id="262" r:id="rId8"/>
    <p:sldId id="299" r:id="rId9"/>
    <p:sldId id="266" r:id="rId10"/>
    <p:sldId id="301" r:id="rId11"/>
    <p:sldId id="270" r:id="rId12"/>
    <p:sldId id="297" r:id="rId13"/>
    <p:sldId id="271" r:id="rId14"/>
    <p:sldId id="296" r:id="rId15"/>
    <p:sldId id="282" r:id="rId16"/>
    <p:sldId id="283" r:id="rId17"/>
    <p:sldId id="284" r:id="rId18"/>
    <p:sldId id="285" r:id="rId19"/>
    <p:sldId id="286" r:id="rId20"/>
    <p:sldId id="298" r:id="rId21"/>
    <p:sldId id="277" r:id="rId22"/>
    <p:sldId id="290" r:id="rId23"/>
    <p:sldId id="345" r:id="rId2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4C98B8-49AA-424A-8699-0EB478055C0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689648-207D-4C78-9959-DBA6D6343FC8}">
      <dgm:prSet custT="1"/>
      <dgm:spPr/>
      <dgm:t>
        <a:bodyPr/>
        <a:lstStyle/>
        <a:p>
          <a:r>
            <a:rPr lang="nl-NL" sz="3600" dirty="0"/>
            <a:t>Heiligheid</a:t>
          </a:r>
          <a:endParaRPr lang="en-US" sz="3600" dirty="0"/>
        </a:p>
      </dgm:t>
    </dgm:pt>
    <dgm:pt modelId="{006A2D32-1BDD-4740-A5E9-6D131AAC1110}" type="parTrans" cxnId="{D95EC98A-F090-4BC2-82EE-7C1F4EC99D11}">
      <dgm:prSet/>
      <dgm:spPr/>
      <dgm:t>
        <a:bodyPr/>
        <a:lstStyle/>
        <a:p>
          <a:endParaRPr lang="en-US"/>
        </a:p>
      </dgm:t>
    </dgm:pt>
    <dgm:pt modelId="{B1816484-2286-4D10-A9CA-45062ED8ED07}" type="sibTrans" cxnId="{D95EC98A-F090-4BC2-82EE-7C1F4EC99D11}">
      <dgm:prSet/>
      <dgm:spPr/>
      <dgm:t>
        <a:bodyPr/>
        <a:lstStyle/>
        <a:p>
          <a:endParaRPr lang="en-US"/>
        </a:p>
      </dgm:t>
    </dgm:pt>
    <dgm:pt modelId="{E86E7E70-59AC-4D52-B97E-5DAB33590300}">
      <dgm:prSet custT="1"/>
      <dgm:spPr/>
      <dgm:t>
        <a:bodyPr/>
        <a:lstStyle/>
        <a:p>
          <a:r>
            <a:rPr lang="nl-NL" sz="3600" dirty="0"/>
            <a:t>Almacht</a:t>
          </a:r>
          <a:endParaRPr lang="en-US" sz="3600" dirty="0"/>
        </a:p>
      </dgm:t>
    </dgm:pt>
    <dgm:pt modelId="{C9067948-A339-4B7E-99AE-C5C0D8FB40FF}" type="parTrans" cxnId="{E1D7A390-C73A-4EA0-A4EE-B17A97A9C8F9}">
      <dgm:prSet/>
      <dgm:spPr/>
      <dgm:t>
        <a:bodyPr/>
        <a:lstStyle/>
        <a:p>
          <a:endParaRPr lang="en-US"/>
        </a:p>
      </dgm:t>
    </dgm:pt>
    <dgm:pt modelId="{17AFE617-A8CC-4FF9-82F2-26FA62D3CFAF}" type="sibTrans" cxnId="{E1D7A390-C73A-4EA0-A4EE-B17A97A9C8F9}">
      <dgm:prSet/>
      <dgm:spPr/>
      <dgm:t>
        <a:bodyPr/>
        <a:lstStyle/>
        <a:p>
          <a:endParaRPr lang="en-US"/>
        </a:p>
      </dgm:t>
    </dgm:pt>
    <dgm:pt modelId="{F9D2C1E7-C975-4CB9-A7F2-9EA6CDEE8030}">
      <dgm:prSet custT="1"/>
      <dgm:spPr/>
      <dgm:t>
        <a:bodyPr/>
        <a:lstStyle/>
        <a:p>
          <a:r>
            <a:rPr lang="nl-NL" sz="2800" dirty="0" err="1"/>
            <a:t>Soeverein-iteit</a:t>
          </a:r>
          <a:endParaRPr lang="en-US" sz="2800" dirty="0"/>
        </a:p>
      </dgm:t>
    </dgm:pt>
    <dgm:pt modelId="{DA4EC462-F006-4DE4-9040-8E02028D881C}" type="parTrans" cxnId="{24020984-BFF0-4DD9-9B35-18B5E8FD3686}">
      <dgm:prSet/>
      <dgm:spPr/>
      <dgm:t>
        <a:bodyPr/>
        <a:lstStyle/>
        <a:p>
          <a:endParaRPr lang="en-US"/>
        </a:p>
      </dgm:t>
    </dgm:pt>
    <dgm:pt modelId="{95E840B1-76E2-4B75-AE6D-D32BAE4E9D96}" type="sibTrans" cxnId="{24020984-BFF0-4DD9-9B35-18B5E8FD3686}">
      <dgm:prSet/>
      <dgm:spPr/>
      <dgm:t>
        <a:bodyPr/>
        <a:lstStyle/>
        <a:p>
          <a:endParaRPr lang="en-US"/>
        </a:p>
      </dgm:t>
    </dgm:pt>
    <dgm:pt modelId="{EF2F8E8D-F402-4BF0-9455-F05774712FC8}">
      <dgm:prSet custT="1"/>
      <dgm:spPr/>
      <dgm:t>
        <a:bodyPr/>
        <a:lstStyle/>
        <a:p>
          <a:r>
            <a:rPr lang="nl-NL" sz="2800" dirty="0" err="1"/>
            <a:t>Alwetend-heid</a:t>
          </a:r>
          <a:endParaRPr lang="en-US" sz="2800" dirty="0"/>
        </a:p>
      </dgm:t>
    </dgm:pt>
    <dgm:pt modelId="{02BE9AF9-7221-45BE-82C8-4D40226B93F5}" type="parTrans" cxnId="{3C8205CA-AAB4-4D5B-9763-D7722707FADA}">
      <dgm:prSet/>
      <dgm:spPr/>
      <dgm:t>
        <a:bodyPr/>
        <a:lstStyle/>
        <a:p>
          <a:endParaRPr lang="en-US"/>
        </a:p>
      </dgm:t>
    </dgm:pt>
    <dgm:pt modelId="{AEE6801B-DA50-45FB-96E3-618CEEF88499}" type="sibTrans" cxnId="{3C8205CA-AAB4-4D5B-9763-D7722707FADA}">
      <dgm:prSet/>
      <dgm:spPr/>
      <dgm:t>
        <a:bodyPr/>
        <a:lstStyle/>
        <a:p>
          <a:endParaRPr lang="en-US"/>
        </a:p>
      </dgm:t>
    </dgm:pt>
    <dgm:pt modelId="{5F990D71-F5E3-4911-80A5-05F74200EAE9}">
      <dgm:prSet custT="1"/>
      <dgm:spPr/>
      <dgm:t>
        <a:bodyPr/>
        <a:lstStyle/>
        <a:p>
          <a:r>
            <a:rPr lang="nl-NL" sz="3600" dirty="0"/>
            <a:t>Wijsheid</a:t>
          </a:r>
          <a:endParaRPr lang="en-US" sz="3600" dirty="0"/>
        </a:p>
      </dgm:t>
    </dgm:pt>
    <dgm:pt modelId="{C29516B8-EC11-4FD1-9CD3-FA51ABED8F23}" type="parTrans" cxnId="{F9AA1B72-78AD-4D20-8F3C-326245BE96B8}">
      <dgm:prSet/>
      <dgm:spPr/>
      <dgm:t>
        <a:bodyPr/>
        <a:lstStyle/>
        <a:p>
          <a:endParaRPr lang="en-US"/>
        </a:p>
      </dgm:t>
    </dgm:pt>
    <dgm:pt modelId="{7DDED203-F338-4B70-8F73-EC313722BB26}" type="sibTrans" cxnId="{F9AA1B72-78AD-4D20-8F3C-326245BE96B8}">
      <dgm:prSet/>
      <dgm:spPr/>
      <dgm:t>
        <a:bodyPr/>
        <a:lstStyle/>
        <a:p>
          <a:endParaRPr lang="en-US"/>
        </a:p>
      </dgm:t>
    </dgm:pt>
    <dgm:pt modelId="{AD701FDC-25C9-43C2-874A-2FB4F6E67EE8}">
      <dgm:prSet custT="1"/>
      <dgm:spPr/>
      <dgm:t>
        <a:bodyPr/>
        <a:lstStyle/>
        <a:p>
          <a:r>
            <a:rPr lang="nl-NL" sz="3600" dirty="0"/>
            <a:t>Liefde</a:t>
          </a:r>
          <a:endParaRPr lang="en-US" sz="3600" dirty="0"/>
        </a:p>
      </dgm:t>
    </dgm:pt>
    <dgm:pt modelId="{16653CC9-9602-40DF-81A5-EF7079BB6989}" type="parTrans" cxnId="{8A46DAB5-A614-42F4-B689-8E6A4CBEF90E}">
      <dgm:prSet/>
      <dgm:spPr/>
      <dgm:t>
        <a:bodyPr/>
        <a:lstStyle/>
        <a:p>
          <a:endParaRPr lang="en-US"/>
        </a:p>
      </dgm:t>
    </dgm:pt>
    <dgm:pt modelId="{633662E0-B2B1-4485-BE04-2168C7272470}" type="sibTrans" cxnId="{8A46DAB5-A614-42F4-B689-8E6A4CBEF90E}">
      <dgm:prSet/>
      <dgm:spPr/>
      <dgm:t>
        <a:bodyPr/>
        <a:lstStyle/>
        <a:p>
          <a:endParaRPr lang="en-US"/>
        </a:p>
      </dgm:t>
    </dgm:pt>
    <dgm:pt modelId="{7F05EF5C-6210-48C9-855D-C12EB88CC629}">
      <dgm:prSet custT="1"/>
      <dgm:spPr/>
      <dgm:t>
        <a:bodyPr/>
        <a:lstStyle/>
        <a:p>
          <a:r>
            <a:rPr lang="nl-NL" sz="3600" dirty="0"/>
            <a:t>Toorn</a:t>
          </a:r>
          <a:endParaRPr lang="en-US" sz="3600" dirty="0"/>
        </a:p>
      </dgm:t>
    </dgm:pt>
    <dgm:pt modelId="{F2E44FFF-7790-4660-AD65-5B4344DAF9BF}" type="parTrans" cxnId="{80732DC3-458C-4DAA-94E4-B90D74F42B54}">
      <dgm:prSet/>
      <dgm:spPr/>
      <dgm:t>
        <a:bodyPr/>
        <a:lstStyle/>
        <a:p>
          <a:endParaRPr lang="en-US"/>
        </a:p>
      </dgm:t>
    </dgm:pt>
    <dgm:pt modelId="{3B7B88A1-3C77-4BEF-8927-C07757D990BA}" type="sibTrans" cxnId="{80732DC3-458C-4DAA-94E4-B90D74F42B54}">
      <dgm:prSet/>
      <dgm:spPr/>
      <dgm:t>
        <a:bodyPr/>
        <a:lstStyle/>
        <a:p>
          <a:endParaRPr lang="en-US"/>
        </a:p>
      </dgm:t>
    </dgm:pt>
    <dgm:pt modelId="{60F02F57-5F74-420C-BE7D-159E06710F55}" type="pres">
      <dgm:prSet presAssocID="{354C98B8-49AA-424A-8699-0EB478055C0B}" presName="diagram" presStyleCnt="0">
        <dgm:presLayoutVars>
          <dgm:dir/>
          <dgm:resizeHandles val="exact"/>
        </dgm:presLayoutVars>
      </dgm:prSet>
      <dgm:spPr/>
    </dgm:pt>
    <dgm:pt modelId="{DFB108D8-E5AA-41D2-8061-707AB84746FF}" type="pres">
      <dgm:prSet presAssocID="{CF689648-207D-4C78-9959-DBA6D6343FC8}" presName="node" presStyleLbl="node1" presStyleIdx="0" presStyleCnt="7" custLinFactNeighborX="-126" custLinFactNeighborY="362">
        <dgm:presLayoutVars>
          <dgm:bulletEnabled val="1"/>
        </dgm:presLayoutVars>
      </dgm:prSet>
      <dgm:spPr/>
    </dgm:pt>
    <dgm:pt modelId="{E5AC3A24-6F00-4915-84CB-7BA136A2D392}" type="pres">
      <dgm:prSet presAssocID="{B1816484-2286-4D10-A9CA-45062ED8ED07}" presName="sibTrans" presStyleCnt="0"/>
      <dgm:spPr/>
    </dgm:pt>
    <dgm:pt modelId="{01386B3C-3B37-4F46-B964-82BF03D864C1}" type="pres">
      <dgm:prSet presAssocID="{E86E7E70-59AC-4D52-B97E-5DAB33590300}" presName="node" presStyleLbl="node1" presStyleIdx="1" presStyleCnt="7">
        <dgm:presLayoutVars>
          <dgm:bulletEnabled val="1"/>
        </dgm:presLayoutVars>
      </dgm:prSet>
      <dgm:spPr/>
    </dgm:pt>
    <dgm:pt modelId="{C851FE57-DEC2-4F0B-884F-5D6C03FA3D12}" type="pres">
      <dgm:prSet presAssocID="{17AFE617-A8CC-4FF9-82F2-26FA62D3CFAF}" presName="sibTrans" presStyleCnt="0"/>
      <dgm:spPr/>
    </dgm:pt>
    <dgm:pt modelId="{40396D48-7A0D-4001-A452-429DC2ECC277}" type="pres">
      <dgm:prSet presAssocID="{F9D2C1E7-C975-4CB9-A7F2-9EA6CDEE8030}" presName="node" presStyleLbl="node1" presStyleIdx="2" presStyleCnt="7">
        <dgm:presLayoutVars>
          <dgm:bulletEnabled val="1"/>
        </dgm:presLayoutVars>
      </dgm:prSet>
      <dgm:spPr/>
    </dgm:pt>
    <dgm:pt modelId="{E3FA0CCD-0641-42D2-AE43-D691B8F9D1AF}" type="pres">
      <dgm:prSet presAssocID="{95E840B1-76E2-4B75-AE6D-D32BAE4E9D96}" presName="sibTrans" presStyleCnt="0"/>
      <dgm:spPr/>
    </dgm:pt>
    <dgm:pt modelId="{7371F01B-4678-4F2F-AFF2-3A3DD0113606}" type="pres">
      <dgm:prSet presAssocID="{EF2F8E8D-F402-4BF0-9455-F05774712FC8}" presName="node" presStyleLbl="node1" presStyleIdx="3" presStyleCnt="7">
        <dgm:presLayoutVars>
          <dgm:bulletEnabled val="1"/>
        </dgm:presLayoutVars>
      </dgm:prSet>
      <dgm:spPr/>
    </dgm:pt>
    <dgm:pt modelId="{85798851-9D6C-4E1E-9C82-CC969CF6EADB}" type="pres">
      <dgm:prSet presAssocID="{AEE6801B-DA50-45FB-96E3-618CEEF88499}" presName="sibTrans" presStyleCnt="0"/>
      <dgm:spPr/>
    </dgm:pt>
    <dgm:pt modelId="{5342D92C-DF2F-4108-BF06-DACE248FF188}" type="pres">
      <dgm:prSet presAssocID="{5F990D71-F5E3-4911-80A5-05F74200EAE9}" presName="node" presStyleLbl="node1" presStyleIdx="4" presStyleCnt="7">
        <dgm:presLayoutVars>
          <dgm:bulletEnabled val="1"/>
        </dgm:presLayoutVars>
      </dgm:prSet>
      <dgm:spPr/>
    </dgm:pt>
    <dgm:pt modelId="{ED032128-4183-4BC5-A926-8A63F5D265D8}" type="pres">
      <dgm:prSet presAssocID="{7DDED203-F338-4B70-8F73-EC313722BB26}" presName="sibTrans" presStyleCnt="0"/>
      <dgm:spPr/>
    </dgm:pt>
    <dgm:pt modelId="{BC46243C-FBD0-4291-B09E-D6161927F23B}" type="pres">
      <dgm:prSet presAssocID="{AD701FDC-25C9-43C2-874A-2FB4F6E67EE8}" presName="node" presStyleLbl="node1" presStyleIdx="5" presStyleCnt="7">
        <dgm:presLayoutVars>
          <dgm:bulletEnabled val="1"/>
        </dgm:presLayoutVars>
      </dgm:prSet>
      <dgm:spPr/>
    </dgm:pt>
    <dgm:pt modelId="{684E89FB-6DD0-43A2-B6E9-A0DECC5C4318}" type="pres">
      <dgm:prSet presAssocID="{633662E0-B2B1-4485-BE04-2168C7272470}" presName="sibTrans" presStyleCnt="0"/>
      <dgm:spPr/>
    </dgm:pt>
    <dgm:pt modelId="{FB5D5B3A-3521-435E-8773-8DA7FB68477D}" type="pres">
      <dgm:prSet presAssocID="{7F05EF5C-6210-48C9-855D-C12EB88CC629}" presName="node" presStyleLbl="node1" presStyleIdx="6" presStyleCnt="7">
        <dgm:presLayoutVars>
          <dgm:bulletEnabled val="1"/>
        </dgm:presLayoutVars>
      </dgm:prSet>
      <dgm:spPr/>
    </dgm:pt>
  </dgm:ptLst>
  <dgm:cxnLst>
    <dgm:cxn modelId="{492A2C37-4490-4424-A2BC-E5BCB03D0729}" type="presOf" srcId="{7F05EF5C-6210-48C9-855D-C12EB88CC629}" destId="{FB5D5B3A-3521-435E-8773-8DA7FB68477D}" srcOrd="0" destOrd="0" presId="urn:microsoft.com/office/officeart/2005/8/layout/default"/>
    <dgm:cxn modelId="{F9AA1B72-78AD-4D20-8F3C-326245BE96B8}" srcId="{354C98B8-49AA-424A-8699-0EB478055C0B}" destId="{5F990D71-F5E3-4911-80A5-05F74200EAE9}" srcOrd="4" destOrd="0" parTransId="{C29516B8-EC11-4FD1-9CD3-FA51ABED8F23}" sibTransId="{7DDED203-F338-4B70-8F73-EC313722BB26}"/>
    <dgm:cxn modelId="{24020984-BFF0-4DD9-9B35-18B5E8FD3686}" srcId="{354C98B8-49AA-424A-8699-0EB478055C0B}" destId="{F9D2C1E7-C975-4CB9-A7F2-9EA6CDEE8030}" srcOrd="2" destOrd="0" parTransId="{DA4EC462-F006-4DE4-9040-8E02028D881C}" sibTransId="{95E840B1-76E2-4B75-AE6D-D32BAE4E9D96}"/>
    <dgm:cxn modelId="{E5AD5885-971F-41C4-B523-E10892572DCF}" type="presOf" srcId="{CF689648-207D-4C78-9959-DBA6D6343FC8}" destId="{DFB108D8-E5AA-41D2-8061-707AB84746FF}" srcOrd="0" destOrd="0" presId="urn:microsoft.com/office/officeart/2005/8/layout/default"/>
    <dgm:cxn modelId="{D95EC98A-F090-4BC2-82EE-7C1F4EC99D11}" srcId="{354C98B8-49AA-424A-8699-0EB478055C0B}" destId="{CF689648-207D-4C78-9959-DBA6D6343FC8}" srcOrd="0" destOrd="0" parTransId="{006A2D32-1BDD-4740-A5E9-6D131AAC1110}" sibTransId="{B1816484-2286-4D10-A9CA-45062ED8ED07}"/>
    <dgm:cxn modelId="{E1D7A390-C73A-4EA0-A4EE-B17A97A9C8F9}" srcId="{354C98B8-49AA-424A-8699-0EB478055C0B}" destId="{E86E7E70-59AC-4D52-B97E-5DAB33590300}" srcOrd="1" destOrd="0" parTransId="{C9067948-A339-4B7E-99AE-C5C0D8FB40FF}" sibTransId="{17AFE617-A8CC-4FF9-82F2-26FA62D3CFAF}"/>
    <dgm:cxn modelId="{51E4479F-1129-42CB-A8A0-F909AD714BD0}" type="presOf" srcId="{5F990D71-F5E3-4911-80A5-05F74200EAE9}" destId="{5342D92C-DF2F-4108-BF06-DACE248FF188}" srcOrd="0" destOrd="0" presId="urn:microsoft.com/office/officeart/2005/8/layout/default"/>
    <dgm:cxn modelId="{01649FAF-D16E-430F-AFD8-19DA8F2DE660}" type="presOf" srcId="{AD701FDC-25C9-43C2-874A-2FB4F6E67EE8}" destId="{BC46243C-FBD0-4291-B09E-D6161927F23B}" srcOrd="0" destOrd="0" presId="urn:microsoft.com/office/officeart/2005/8/layout/default"/>
    <dgm:cxn modelId="{9436D4B4-EA01-422C-88B3-880A815B82E5}" type="presOf" srcId="{354C98B8-49AA-424A-8699-0EB478055C0B}" destId="{60F02F57-5F74-420C-BE7D-159E06710F55}" srcOrd="0" destOrd="0" presId="urn:microsoft.com/office/officeart/2005/8/layout/default"/>
    <dgm:cxn modelId="{8A46DAB5-A614-42F4-B689-8E6A4CBEF90E}" srcId="{354C98B8-49AA-424A-8699-0EB478055C0B}" destId="{AD701FDC-25C9-43C2-874A-2FB4F6E67EE8}" srcOrd="5" destOrd="0" parTransId="{16653CC9-9602-40DF-81A5-EF7079BB6989}" sibTransId="{633662E0-B2B1-4485-BE04-2168C7272470}"/>
    <dgm:cxn modelId="{80732DC3-458C-4DAA-94E4-B90D74F42B54}" srcId="{354C98B8-49AA-424A-8699-0EB478055C0B}" destId="{7F05EF5C-6210-48C9-855D-C12EB88CC629}" srcOrd="6" destOrd="0" parTransId="{F2E44FFF-7790-4660-AD65-5B4344DAF9BF}" sibTransId="{3B7B88A1-3C77-4BEF-8927-C07757D990BA}"/>
    <dgm:cxn modelId="{99F52AC8-90BA-47BC-BFF4-A514280FA782}" type="presOf" srcId="{EF2F8E8D-F402-4BF0-9455-F05774712FC8}" destId="{7371F01B-4678-4F2F-AFF2-3A3DD0113606}" srcOrd="0" destOrd="0" presId="urn:microsoft.com/office/officeart/2005/8/layout/default"/>
    <dgm:cxn modelId="{3C8205CA-AAB4-4D5B-9763-D7722707FADA}" srcId="{354C98B8-49AA-424A-8699-0EB478055C0B}" destId="{EF2F8E8D-F402-4BF0-9455-F05774712FC8}" srcOrd="3" destOrd="0" parTransId="{02BE9AF9-7221-45BE-82C8-4D40226B93F5}" sibTransId="{AEE6801B-DA50-45FB-96E3-618CEEF88499}"/>
    <dgm:cxn modelId="{E5B21DF7-BB1B-4DC3-9134-BC6DAE1E1B0A}" type="presOf" srcId="{F9D2C1E7-C975-4CB9-A7F2-9EA6CDEE8030}" destId="{40396D48-7A0D-4001-A452-429DC2ECC277}" srcOrd="0" destOrd="0" presId="urn:microsoft.com/office/officeart/2005/8/layout/default"/>
    <dgm:cxn modelId="{F97745F8-8719-480E-A3D5-F725B88E984E}" type="presOf" srcId="{E86E7E70-59AC-4D52-B97E-5DAB33590300}" destId="{01386B3C-3B37-4F46-B964-82BF03D864C1}" srcOrd="0" destOrd="0" presId="urn:microsoft.com/office/officeart/2005/8/layout/default"/>
    <dgm:cxn modelId="{4070E060-0420-4174-8D1C-377E7B66D0CF}" type="presParOf" srcId="{60F02F57-5F74-420C-BE7D-159E06710F55}" destId="{DFB108D8-E5AA-41D2-8061-707AB84746FF}" srcOrd="0" destOrd="0" presId="urn:microsoft.com/office/officeart/2005/8/layout/default"/>
    <dgm:cxn modelId="{299944BF-0F23-45C9-8C26-B4FBAD2DB368}" type="presParOf" srcId="{60F02F57-5F74-420C-BE7D-159E06710F55}" destId="{E5AC3A24-6F00-4915-84CB-7BA136A2D392}" srcOrd="1" destOrd="0" presId="urn:microsoft.com/office/officeart/2005/8/layout/default"/>
    <dgm:cxn modelId="{A46CA961-2953-4CDF-B7A9-A4EA77DF6E76}" type="presParOf" srcId="{60F02F57-5F74-420C-BE7D-159E06710F55}" destId="{01386B3C-3B37-4F46-B964-82BF03D864C1}" srcOrd="2" destOrd="0" presId="urn:microsoft.com/office/officeart/2005/8/layout/default"/>
    <dgm:cxn modelId="{EE345C25-911F-41AE-A542-C61A3E433542}" type="presParOf" srcId="{60F02F57-5F74-420C-BE7D-159E06710F55}" destId="{C851FE57-DEC2-4F0B-884F-5D6C03FA3D12}" srcOrd="3" destOrd="0" presId="urn:microsoft.com/office/officeart/2005/8/layout/default"/>
    <dgm:cxn modelId="{8F1351B5-D61B-441E-B55A-17CDD70DEE15}" type="presParOf" srcId="{60F02F57-5F74-420C-BE7D-159E06710F55}" destId="{40396D48-7A0D-4001-A452-429DC2ECC277}" srcOrd="4" destOrd="0" presId="urn:microsoft.com/office/officeart/2005/8/layout/default"/>
    <dgm:cxn modelId="{356D7587-94D5-46DB-ADFF-5D23972B8668}" type="presParOf" srcId="{60F02F57-5F74-420C-BE7D-159E06710F55}" destId="{E3FA0CCD-0641-42D2-AE43-D691B8F9D1AF}" srcOrd="5" destOrd="0" presId="urn:microsoft.com/office/officeart/2005/8/layout/default"/>
    <dgm:cxn modelId="{82381CE2-1132-458E-8423-85F2324A2556}" type="presParOf" srcId="{60F02F57-5F74-420C-BE7D-159E06710F55}" destId="{7371F01B-4678-4F2F-AFF2-3A3DD0113606}" srcOrd="6" destOrd="0" presId="urn:microsoft.com/office/officeart/2005/8/layout/default"/>
    <dgm:cxn modelId="{7DB6042E-A824-4E58-B785-5F52C084DE66}" type="presParOf" srcId="{60F02F57-5F74-420C-BE7D-159E06710F55}" destId="{85798851-9D6C-4E1E-9C82-CC969CF6EADB}" srcOrd="7" destOrd="0" presId="urn:microsoft.com/office/officeart/2005/8/layout/default"/>
    <dgm:cxn modelId="{DF95AC18-7718-4CD2-862E-E40AA8A2986D}" type="presParOf" srcId="{60F02F57-5F74-420C-BE7D-159E06710F55}" destId="{5342D92C-DF2F-4108-BF06-DACE248FF188}" srcOrd="8" destOrd="0" presId="urn:microsoft.com/office/officeart/2005/8/layout/default"/>
    <dgm:cxn modelId="{822F2527-6088-487F-B416-24D00B5E751C}" type="presParOf" srcId="{60F02F57-5F74-420C-BE7D-159E06710F55}" destId="{ED032128-4183-4BC5-A926-8A63F5D265D8}" srcOrd="9" destOrd="0" presId="urn:microsoft.com/office/officeart/2005/8/layout/default"/>
    <dgm:cxn modelId="{F0A0AE3C-516C-4D81-9990-51FBC0644CAA}" type="presParOf" srcId="{60F02F57-5F74-420C-BE7D-159E06710F55}" destId="{BC46243C-FBD0-4291-B09E-D6161927F23B}" srcOrd="10" destOrd="0" presId="urn:microsoft.com/office/officeart/2005/8/layout/default"/>
    <dgm:cxn modelId="{594D9420-0BEB-4343-86B1-696E24979120}" type="presParOf" srcId="{60F02F57-5F74-420C-BE7D-159E06710F55}" destId="{684E89FB-6DD0-43A2-B6E9-A0DECC5C4318}" srcOrd="11" destOrd="0" presId="urn:microsoft.com/office/officeart/2005/8/layout/default"/>
    <dgm:cxn modelId="{631FF829-30A5-4FE7-A5A9-EC9001091FBC}" type="presParOf" srcId="{60F02F57-5F74-420C-BE7D-159E06710F55}" destId="{FB5D5B3A-3521-435E-8773-8DA7FB68477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108D8-E5AA-41D2-8061-707AB84746FF}">
      <dsp:nvSpPr>
        <dsp:cNvPr id="0" name=""/>
        <dsp:cNvSpPr/>
      </dsp:nvSpPr>
      <dsp:spPr>
        <a:xfrm>
          <a:off x="546768" y="5883"/>
          <a:ext cx="2189894" cy="1313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Heiligheid</a:t>
          </a:r>
          <a:endParaRPr lang="en-US" sz="3600" kern="1200" dirty="0"/>
        </a:p>
      </dsp:txBody>
      <dsp:txXfrm>
        <a:off x="546768" y="5883"/>
        <a:ext cx="2189894" cy="1313936"/>
      </dsp:txXfrm>
    </dsp:sp>
    <dsp:sp modelId="{01386B3C-3B37-4F46-B964-82BF03D864C1}">
      <dsp:nvSpPr>
        <dsp:cNvPr id="0" name=""/>
        <dsp:cNvSpPr/>
      </dsp:nvSpPr>
      <dsp:spPr>
        <a:xfrm>
          <a:off x="2958411" y="1127"/>
          <a:ext cx="2189894" cy="1313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Almacht</a:t>
          </a:r>
          <a:endParaRPr lang="en-US" sz="3600" kern="1200" dirty="0"/>
        </a:p>
      </dsp:txBody>
      <dsp:txXfrm>
        <a:off x="2958411" y="1127"/>
        <a:ext cx="2189894" cy="1313936"/>
      </dsp:txXfrm>
    </dsp:sp>
    <dsp:sp modelId="{40396D48-7A0D-4001-A452-429DC2ECC277}">
      <dsp:nvSpPr>
        <dsp:cNvPr id="0" name=""/>
        <dsp:cNvSpPr/>
      </dsp:nvSpPr>
      <dsp:spPr>
        <a:xfrm>
          <a:off x="5367294" y="1127"/>
          <a:ext cx="2189894" cy="1313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 err="1"/>
            <a:t>Soeverein-iteit</a:t>
          </a:r>
          <a:endParaRPr lang="en-US" sz="2800" kern="1200" dirty="0"/>
        </a:p>
      </dsp:txBody>
      <dsp:txXfrm>
        <a:off x="5367294" y="1127"/>
        <a:ext cx="2189894" cy="1313936"/>
      </dsp:txXfrm>
    </dsp:sp>
    <dsp:sp modelId="{7371F01B-4678-4F2F-AFF2-3A3DD0113606}">
      <dsp:nvSpPr>
        <dsp:cNvPr id="0" name=""/>
        <dsp:cNvSpPr/>
      </dsp:nvSpPr>
      <dsp:spPr>
        <a:xfrm>
          <a:off x="7776178" y="1127"/>
          <a:ext cx="2189894" cy="1313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 err="1"/>
            <a:t>Alwetend-heid</a:t>
          </a:r>
          <a:endParaRPr lang="en-US" sz="2800" kern="1200" dirty="0"/>
        </a:p>
      </dsp:txBody>
      <dsp:txXfrm>
        <a:off x="7776178" y="1127"/>
        <a:ext cx="2189894" cy="1313936"/>
      </dsp:txXfrm>
    </dsp:sp>
    <dsp:sp modelId="{5342D92C-DF2F-4108-BF06-DACE248FF188}">
      <dsp:nvSpPr>
        <dsp:cNvPr id="0" name=""/>
        <dsp:cNvSpPr/>
      </dsp:nvSpPr>
      <dsp:spPr>
        <a:xfrm>
          <a:off x="1753969" y="1534053"/>
          <a:ext cx="2189894" cy="1313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Wijsheid</a:t>
          </a:r>
          <a:endParaRPr lang="en-US" sz="3600" kern="1200" dirty="0"/>
        </a:p>
      </dsp:txBody>
      <dsp:txXfrm>
        <a:off x="1753969" y="1534053"/>
        <a:ext cx="2189894" cy="1313936"/>
      </dsp:txXfrm>
    </dsp:sp>
    <dsp:sp modelId="{BC46243C-FBD0-4291-B09E-D6161927F23B}">
      <dsp:nvSpPr>
        <dsp:cNvPr id="0" name=""/>
        <dsp:cNvSpPr/>
      </dsp:nvSpPr>
      <dsp:spPr>
        <a:xfrm>
          <a:off x="4162852" y="1534053"/>
          <a:ext cx="2189894" cy="1313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Liefde</a:t>
          </a:r>
          <a:endParaRPr lang="en-US" sz="3600" kern="1200" dirty="0"/>
        </a:p>
      </dsp:txBody>
      <dsp:txXfrm>
        <a:off x="4162852" y="1534053"/>
        <a:ext cx="2189894" cy="1313936"/>
      </dsp:txXfrm>
    </dsp:sp>
    <dsp:sp modelId="{FB5D5B3A-3521-435E-8773-8DA7FB68477D}">
      <dsp:nvSpPr>
        <dsp:cNvPr id="0" name=""/>
        <dsp:cNvSpPr/>
      </dsp:nvSpPr>
      <dsp:spPr>
        <a:xfrm>
          <a:off x="6571736" y="1534053"/>
          <a:ext cx="2189894" cy="1313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Toorn</a:t>
          </a:r>
          <a:endParaRPr lang="en-US" sz="3600" kern="1200" dirty="0"/>
        </a:p>
      </dsp:txBody>
      <dsp:txXfrm>
        <a:off x="6571736" y="1534053"/>
        <a:ext cx="2189894" cy="1313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72FA2-D2CA-48DE-90C5-950EBFF0B5C7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FF6D1-5D08-4B0B-A6BC-2B664D0CB1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56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E039C-E872-44F0-8585-8E64B1D5981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999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FF6D1-5D08-4B0B-A6BC-2B664D0CB11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90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FF6D1-5D08-4B0B-A6BC-2B664D0CB11F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379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1720" tIns="45860" rIns="91720" bIns="45860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9196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1720" tIns="45860" rIns="91720" bIns="45860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82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1720" tIns="45860" rIns="91720" bIns="45860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4834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1720" tIns="45860" rIns="91720" bIns="45860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8923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1720" tIns="45860" rIns="91720" bIns="45860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6698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1720" tIns="45860" rIns="91720" bIns="45860"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030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CB56BD-E2C0-47DE-B45C-A3E3CB579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8166C3-C367-46C4-80EC-6B19526F3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3E5CD-1586-478D-9A35-1B51FA1FC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98F3E5-21CF-432C-8D0E-5A874394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3390C2-31BF-441C-A7E9-2B7CBBBC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9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97695-2557-49A4-8A6F-F7D8B494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585B18B-0A96-40F1-BB0F-1D761A43E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BD4565-6834-4BA1-AE65-40C6B58CD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91E991-5FB1-49C7-89C4-75804562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1A7BC2-5C7F-4670-9964-7BE5E13C0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48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30EB817-CAD1-4C45-9961-8DECA72349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5F3A0C7-63E6-428B-B94D-089B022B5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241096-9C3A-4343-BCF4-420E93B11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52C6F4-D719-46AC-9CA4-8E6B8379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6C8BA6-2FDA-4FC8-B399-BCC31AE94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05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12AEE-E77F-4B29-B0A9-29EF4500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1C3158-B604-4EBF-93D0-413F6EFAF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CA8183-61F2-44A7-A751-35990411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6E7453-FF39-4A32-A8BA-87D1E0DF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86943B-D2B1-4DE1-901F-6B9D306F7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812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2B4C43-354D-4A69-A333-13293DB32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5FE8A00-9266-4DB1-B821-C49C5224B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152302-C048-49F7-AF12-1D34CE131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7F22C5-6648-4D03-A0A2-1C652B45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54ED96-23D0-45B1-B98E-926ED3B2E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3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CB9B96-A3A7-4B40-A822-67E8742FE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22EB99-8DE5-43C4-9A60-85FC10706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4336C3-3703-42CA-992D-045CE6F82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83482C-3318-434E-A321-4D145A4AD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9962E76-7963-44FD-BA78-16206F9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38AEC1-5510-4994-B49F-9DF380FF7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85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EAA90-9C5B-418B-84B9-6E01FA2A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010474-2217-4DEE-AB33-0AF3D1CF5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F8D4359-5523-4D7F-8683-76FB03575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462156-7905-427F-AC84-5E0A2CEDC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6FBCFD9-94A4-48A0-9079-FE2E17DB88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62CD42D-509C-4EFC-8C79-32903FD2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4CDA61E-DC5D-4B24-96AD-401DD313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CEC85EF-C8A1-4E62-B044-63EAF1F6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57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F648A2-6F72-419D-B4F9-61A23957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01D94FC-4692-446C-AC9B-DF0F14A0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5BD6AA0-DCA0-453C-8FEC-DD4100B4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829B84F-6BAC-4E79-B4D8-F5BE974CE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010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642DF5B-7E22-4A72-98B1-8471CE45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C9296BD-34F2-4A8E-947A-8E031FBF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12119F-FE98-4665-84B4-6DF6E484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10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C071FD-83EC-4E28-8E67-478016F71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33D59F-F422-4BC9-9B61-FA80E31E4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920C68C-61F9-45ED-8EC6-84D3D923B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3E09CB-8FA8-4D9A-A01B-0F731BD56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2014F4E-0256-41E9-B75F-CDE0A4A3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E4A20E-37C8-4B76-AFA0-A37DB89A4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9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1DAF9-A1C2-4640-B9D7-C21C71E9F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80CF438-C567-48BB-8DB1-B194AACBC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32C742-F067-4C40-A7E4-17896CA6E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23B585-C535-408A-8FB7-1776645D7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D339B5D-8F99-473A-8DD2-5779D107A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ECA3C2-6CD1-4A82-AF00-DD7AAB96E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19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EB4C3E3-94CE-426E-963D-0BB92AF0F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3D4220-52A2-479A-A9D9-3AC5A7F7E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D28EC6-1FB2-4A42-9429-336AF35FD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23D56-C688-4E57-8451-DA05A5A7368F}" type="datetimeFigureOut">
              <a:rPr lang="nl-NL" smtClean="0"/>
              <a:t>21-9-2024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673299-192E-4367-A61E-ED35CA2EE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AE4069-8D56-4B69-882B-64935C3DC1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B840-B884-4583-ACD9-8097D77001A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998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9819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65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BD05D6-1E78-4E6A-D32D-F2A887B3D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285821"/>
            <a:ext cx="6858000" cy="3442933"/>
          </a:xfrm>
        </p:spPr>
        <p:txBody>
          <a:bodyPr anchor="ctr">
            <a:normAutofit/>
          </a:bodyPr>
          <a:lstStyle/>
          <a:p>
            <a:r>
              <a:rPr lang="nl-NL" sz="5300" dirty="0"/>
              <a:t>Theologie - </a:t>
            </a:r>
            <a:r>
              <a:rPr lang="nl-NL" sz="5300" dirty="0" err="1"/>
              <a:t>Godsleer</a:t>
            </a:r>
            <a:br>
              <a:rPr lang="nl-NL" sz="5300" dirty="0"/>
            </a:br>
            <a:br>
              <a:rPr lang="nl-NL" sz="5300" dirty="0"/>
            </a:br>
            <a:r>
              <a:rPr lang="nl-NL" sz="7200" dirty="0"/>
              <a:t>De Drie-eenheid</a:t>
            </a:r>
            <a:r>
              <a:rPr lang="nl-NL" sz="3600" i="1" dirty="0"/>
              <a:t> </a:t>
            </a:r>
            <a:endParaRPr lang="nl-NL" sz="6300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6458CE-83FC-7EDB-B2B4-7B6B78B8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920" y="5685868"/>
            <a:ext cx="3566160" cy="760874"/>
          </a:xfrm>
        </p:spPr>
        <p:txBody>
          <a:bodyPr anchor="ctr">
            <a:normAutofit/>
          </a:bodyPr>
          <a:lstStyle/>
          <a:p>
            <a:r>
              <a:rPr lang="nl-NL" sz="3600" dirty="0"/>
              <a:t>Levi Shane Sminia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2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7718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AF17C-92BC-7B72-D888-64BD863D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Gods meervoudigheid komt tot het volle licht in de nieuwtestamentische openbaring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D0870F-ED2C-8AAC-383F-2D79D7C1F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657" y="1883228"/>
            <a:ext cx="11364686" cy="4827361"/>
          </a:xfrm>
        </p:spPr>
        <p:txBody>
          <a:bodyPr>
            <a:normAutofit fontScale="85000" lnSpcReduction="20000"/>
          </a:bodyPr>
          <a:lstStyle/>
          <a:p>
            <a:r>
              <a:rPr lang="nl-NL" sz="3500" dirty="0"/>
              <a:t>Het OT geeft af en toe een glimp van Gods meervoudigheid, die tot het volle licht komt als de Drie-eenheid in het NT. </a:t>
            </a:r>
          </a:p>
          <a:p>
            <a:endParaRPr lang="nl-NL" sz="600" dirty="0"/>
          </a:p>
          <a:p>
            <a:r>
              <a:rPr lang="nl-NL" sz="3500" i="1" dirty="0"/>
              <a:t>En </a:t>
            </a:r>
            <a:r>
              <a:rPr lang="nl-NL" sz="3500" b="1" i="1" u="sng" dirty="0">
                <a:solidFill>
                  <a:schemeClr val="accent1">
                    <a:lumMod val="75000"/>
                  </a:schemeClr>
                </a:solidFill>
              </a:rPr>
              <a:t>Jezus</a:t>
            </a:r>
            <a:r>
              <a:rPr lang="nl-NL" sz="3500" i="1" dirty="0"/>
              <a:t>, gedoopt zijnde, is terstond opgeklommen uit het water; en ziet, de hemelen werden </a:t>
            </a:r>
            <a:r>
              <a:rPr lang="nl-NL" sz="3500" b="1" i="1" u="sng" dirty="0">
                <a:solidFill>
                  <a:schemeClr val="accent1">
                    <a:lumMod val="75000"/>
                  </a:schemeClr>
                </a:solidFill>
              </a:rPr>
              <a:t>Hem</a:t>
            </a:r>
            <a:r>
              <a:rPr lang="nl-NL" sz="3500" i="1" dirty="0"/>
              <a:t> geopend, en hij zag den </a:t>
            </a:r>
            <a:r>
              <a:rPr lang="nl-NL" sz="3500" b="1" i="1" u="sng" dirty="0">
                <a:solidFill>
                  <a:srgbClr val="00B050"/>
                </a:solidFill>
              </a:rPr>
              <a:t>Geest Gods</a:t>
            </a:r>
            <a:r>
              <a:rPr lang="nl-NL" sz="3500" i="1" dirty="0"/>
              <a:t> nederdalen, gelijk een </a:t>
            </a:r>
            <a:r>
              <a:rPr lang="nl-NL" sz="3500" i="1" dirty="0" err="1"/>
              <a:t>duive</a:t>
            </a:r>
            <a:r>
              <a:rPr lang="nl-NL" sz="3500" i="1" dirty="0"/>
              <a:t>, en op </a:t>
            </a:r>
            <a:r>
              <a:rPr lang="nl-NL" sz="3500" b="1" i="1" u="sng" dirty="0">
                <a:solidFill>
                  <a:schemeClr val="accent1">
                    <a:lumMod val="75000"/>
                  </a:schemeClr>
                </a:solidFill>
              </a:rPr>
              <a:t>Hem</a:t>
            </a:r>
            <a:r>
              <a:rPr lang="nl-NL" sz="3500" i="1" dirty="0"/>
              <a:t> komen. En ziet, een </a:t>
            </a:r>
            <a:r>
              <a:rPr lang="nl-NL" sz="3500" b="1" i="1" u="sng" dirty="0">
                <a:solidFill>
                  <a:srgbClr val="FF9900"/>
                </a:solidFill>
              </a:rPr>
              <a:t>stem</a:t>
            </a:r>
            <a:r>
              <a:rPr lang="nl-NL" sz="3500" i="1" dirty="0"/>
              <a:t> uit de hemelen, zeggende: </a:t>
            </a:r>
            <a:r>
              <a:rPr lang="nl-NL" sz="3500" b="1" i="1" u="sng" dirty="0">
                <a:solidFill>
                  <a:schemeClr val="accent1">
                    <a:lumMod val="75000"/>
                  </a:schemeClr>
                </a:solidFill>
              </a:rPr>
              <a:t>Deze</a:t>
            </a:r>
            <a:r>
              <a:rPr lang="nl-NL" sz="3500" i="1" dirty="0"/>
              <a:t> is </a:t>
            </a:r>
            <a:r>
              <a:rPr lang="nl-NL" sz="3500" b="1" i="1" u="sng" dirty="0">
                <a:solidFill>
                  <a:srgbClr val="FF9900"/>
                </a:solidFill>
              </a:rPr>
              <a:t>Mijn</a:t>
            </a:r>
            <a:r>
              <a:rPr lang="nl-NL" sz="3500" i="1" dirty="0"/>
              <a:t> </a:t>
            </a:r>
            <a:r>
              <a:rPr lang="nl-NL" sz="3500" b="1" i="1" u="sng" dirty="0">
                <a:solidFill>
                  <a:schemeClr val="accent1">
                    <a:lumMod val="75000"/>
                  </a:schemeClr>
                </a:solidFill>
              </a:rPr>
              <a:t>Zoon</a:t>
            </a:r>
            <a:r>
              <a:rPr lang="nl-NL" sz="3500" i="1" dirty="0"/>
              <a:t>, </a:t>
            </a:r>
            <a:r>
              <a:rPr lang="nl-NL" sz="3500" b="1" i="1" u="sng" dirty="0">
                <a:solidFill>
                  <a:srgbClr val="FF9900"/>
                </a:solidFill>
              </a:rPr>
              <a:t>Mijn</a:t>
            </a:r>
            <a:r>
              <a:rPr lang="nl-NL" sz="3500" i="1" dirty="0"/>
              <a:t> </a:t>
            </a:r>
            <a:r>
              <a:rPr lang="nl-NL" sz="3500" b="1" i="1" u="sng" dirty="0">
                <a:solidFill>
                  <a:schemeClr val="accent1">
                    <a:lumMod val="75000"/>
                  </a:schemeClr>
                </a:solidFill>
              </a:rPr>
              <a:t>Geliefde</a:t>
            </a:r>
            <a:r>
              <a:rPr lang="nl-NL" sz="3500" i="1" dirty="0"/>
              <a:t>, in </a:t>
            </a:r>
            <a:r>
              <a:rPr lang="nl-NL" sz="3500" b="1" i="1" u="sng" dirty="0" err="1">
                <a:solidFill>
                  <a:schemeClr val="accent1">
                    <a:lumMod val="75000"/>
                  </a:schemeClr>
                </a:solidFill>
              </a:rPr>
              <a:t>Denwelken</a:t>
            </a:r>
            <a:r>
              <a:rPr lang="nl-NL" sz="3500" i="1" dirty="0"/>
              <a:t> </a:t>
            </a:r>
            <a:r>
              <a:rPr lang="nl-NL" sz="3500" b="1" i="1" u="sng" dirty="0">
                <a:solidFill>
                  <a:srgbClr val="FF9900"/>
                </a:solidFill>
              </a:rPr>
              <a:t>Ik</a:t>
            </a:r>
            <a:r>
              <a:rPr lang="nl-NL" sz="3500" i="1" dirty="0"/>
              <a:t> </a:t>
            </a:r>
            <a:r>
              <a:rPr lang="nl-NL" sz="3500" b="1" i="1" u="sng" dirty="0">
                <a:solidFill>
                  <a:srgbClr val="FF9900"/>
                </a:solidFill>
              </a:rPr>
              <a:t>Mijn</a:t>
            </a:r>
            <a:r>
              <a:rPr lang="nl-NL" sz="3500" i="1" dirty="0"/>
              <a:t> welbehagen heb!</a:t>
            </a:r>
            <a:r>
              <a:rPr lang="nl-NL" sz="3500" dirty="0"/>
              <a:t> </a:t>
            </a:r>
          </a:p>
          <a:p>
            <a:pPr marL="0" indent="0">
              <a:buNone/>
            </a:pPr>
            <a:r>
              <a:rPr lang="nl-NL" sz="3500" dirty="0"/>
              <a:t>	- </a:t>
            </a:r>
            <a:r>
              <a:rPr lang="nl-NL" sz="3500" b="1" dirty="0"/>
              <a:t>Mattheüs 3:16-17 SV</a:t>
            </a:r>
          </a:p>
          <a:p>
            <a:pPr marL="0" indent="0">
              <a:buNone/>
            </a:pPr>
            <a:endParaRPr lang="nl-NL" sz="1300" dirty="0"/>
          </a:p>
          <a:p>
            <a:r>
              <a:rPr lang="nl-NL" sz="3500" dirty="0"/>
              <a:t> De </a:t>
            </a:r>
            <a:r>
              <a:rPr lang="nl-NL" sz="3500" i="1" dirty="0"/>
              <a:t>Geest van God</a:t>
            </a:r>
            <a:r>
              <a:rPr lang="nl-NL" sz="3500" dirty="0"/>
              <a:t> </a:t>
            </a:r>
            <a:r>
              <a:rPr lang="nl-NL" sz="3500" dirty="0">
                <a:sym typeface="Wingdings" panose="05000000000000000000" pitchFamily="2" charset="2"/>
              </a:rPr>
              <a:t></a:t>
            </a:r>
            <a:r>
              <a:rPr lang="nl-NL" sz="3500" dirty="0"/>
              <a:t> de </a:t>
            </a:r>
            <a:r>
              <a:rPr lang="nl-NL" sz="3500" b="1" dirty="0">
                <a:solidFill>
                  <a:srgbClr val="00B050"/>
                </a:solidFill>
              </a:rPr>
              <a:t>Heilige Geest</a:t>
            </a:r>
          </a:p>
          <a:p>
            <a:r>
              <a:rPr lang="nl-NL" sz="3500" dirty="0"/>
              <a:t> </a:t>
            </a:r>
            <a:r>
              <a:rPr lang="nl-NL" sz="3500" i="1" dirty="0"/>
              <a:t>Stem uit hemel</a:t>
            </a:r>
            <a:r>
              <a:rPr lang="nl-NL" sz="3500" dirty="0"/>
              <a:t> / Mijn </a:t>
            </a:r>
            <a:r>
              <a:rPr lang="nl-NL" sz="3500" dirty="0">
                <a:sym typeface="Wingdings" panose="05000000000000000000" pitchFamily="2" charset="2"/>
              </a:rPr>
              <a:t></a:t>
            </a:r>
            <a:r>
              <a:rPr lang="nl-NL" sz="3500" dirty="0"/>
              <a:t> de </a:t>
            </a:r>
            <a:r>
              <a:rPr lang="nl-NL" sz="3500" b="1" dirty="0">
                <a:solidFill>
                  <a:srgbClr val="FF9900"/>
                </a:solidFill>
              </a:rPr>
              <a:t>Vader</a:t>
            </a:r>
          </a:p>
          <a:p>
            <a:r>
              <a:rPr lang="nl-NL" sz="3500" dirty="0"/>
              <a:t> De </a:t>
            </a:r>
            <a:r>
              <a:rPr lang="nl-NL" sz="3500" i="1" dirty="0"/>
              <a:t>Zoon</a:t>
            </a:r>
            <a:r>
              <a:rPr lang="nl-NL" sz="3500" dirty="0"/>
              <a:t> </a:t>
            </a:r>
            <a:r>
              <a:rPr lang="nl-NL" sz="3500" dirty="0">
                <a:sym typeface="Wingdings" panose="05000000000000000000" pitchFamily="2" charset="2"/>
              </a:rPr>
              <a:t></a:t>
            </a:r>
            <a:r>
              <a:rPr lang="nl-NL" sz="3500" dirty="0"/>
              <a:t> </a:t>
            </a:r>
            <a:r>
              <a:rPr lang="nl-NL" sz="3500" b="1" dirty="0">
                <a:solidFill>
                  <a:schemeClr val="accent1">
                    <a:lumMod val="75000"/>
                  </a:schemeClr>
                </a:solidFill>
              </a:rPr>
              <a:t>Jezus Christus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0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D3E7C-71A3-47C3-9ADF-7AEFB8B41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020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De Bijbelse doopformule en zegenbeden </a:t>
            </a:r>
            <a:br>
              <a:rPr lang="nl-NL" b="1" dirty="0"/>
            </a:br>
            <a:r>
              <a:rPr lang="nl-NL" b="1" dirty="0"/>
              <a:t>zijn </a:t>
            </a:r>
            <a:r>
              <a:rPr lang="nl-NL" b="1" dirty="0" err="1"/>
              <a:t>trinitair</a:t>
            </a:r>
            <a:r>
              <a:rPr lang="nl-NL" b="1" dirty="0"/>
              <a:t> van aard: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2A0C43-58BD-46B8-97B1-4FFB9FEB5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67" y="1964513"/>
            <a:ext cx="11702265" cy="45458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i="1" dirty="0"/>
              <a:t>Gaat dan henen, onderwijst al de volken, dezelve dopende in den </a:t>
            </a:r>
            <a:r>
              <a:rPr lang="nl-NL" sz="3600" b="1" i="1" dirty="0"/>
              <a:t>Naam</a:t>
            </a:r>
            <a:r>
              <a:rPr lang="nl-NL" sz="3600" i="1" dirty="0"/>
              <a:t> des </a:t>
            </a:r>
            <a:r>
              <a:rPr lang="nl-NL" sz="3600" b="1" i="1" dirty="0">
                <a:highlight>
                  <a:srgbClr val="FFFF00"/>
                </a:highlight>
              </a:rPr>
              <a:t>Vaders</a:t>
            </a:r>
            <a:r>
              <a:rPr lang="nl-NL" sz="3600" i="1" dirty="0"/>
              <a:t>, en des </a:t>
            </a:r>
            <a:r>
              <a:rPr lang="nl-NL" sz="3600" b="1" i="1" dirty="0">
                <a:highlight>
                  <a:srgbClr val="FFFF00"/>
                </a:highlight>
              </a:rPr>
              <a:t>Zoons</a:t>
            </a:r>
            <a:r>
              <a:rPr lang="nl-NL" sz="3600" i="1" dirty="0"/>
              <a:t>, en des </a:t>
            </a:r>
            <a:r>
              <a:rPr lang="nl-NL" sz="3600" b="1" i="1" dirty="0">
                <a:highlight>
                  <a:srgbClr val="FFFF00"/>
                </a:highlight>
              </a:rPr>
              <a:t>Heiligen </a:t>
            </a:r>
            <a:r>
              <a:rPr lang="nl-NL" sz="3600" b="1" i="1" dirty="0" err="1">
                <a:highlight>
                  <a:srgbClr val="FFFF00"/>
                </a:highlight>
              </a:rPr>
              <a:t>Geestes</a:t>
            </a:r>
            <a:r>
              <a:rPr lang="nl-NL" sz="3600" i="1" dirty="0"/>
              <a:t>; lerende hen onderhouden alles, wat Ik u geboden heb.             </a:t>
            </a:r>
            <a:r>
              <a:rPr lang="nl-NL" sz="3600" dirty="0"/>
              <a:t>– </a:t>
            </a:r>
            <a:r>
              <a:rPr lang="nl-NL" sz="3600" b="1" dirty="0"/>
              <a:t>Mattheüs 28:19-20 SV</a:t>
            </a:r>
          </a:p>
          <a:p>
            <a:pPr marL="0" indent="0" algn="ctr">
              <a:buNone/>
            </a:pPr>
            <a:endParaRPr lang="nl-NL" sz="1100" dirty="0"/>
          </a:p>
          <a:p>
            <a:pPr marL="0" indent="0" algn="ctr">
              <a:buNone/>
            </a:pPr>
            <a:r>
              <a:rPr lang="nl-NL" sz="3600" i="1" dirty="0"/>
              <a:t>De genade van den </a:t>
            </a:r>
            <a:r>
              <a:rPr lang="nl-NL" sz="3600" b="1" i="1" dirty="0">
                <a:highlight>
                  <a:srgbClr val="FFFF00"/>
                </a:highlight>
              </a:rPr>
              <a:t>Heere Jezus Christus</a:t>
            </a:r>
            <a:r>
              <a:rPr lang="nl-NL" sz="3600" i="1" dirty="0"/>
              <a:t>, en de liefde van </a:t>
            </a:r>
            <a:r>
              <a:rPr lang="nl-NL" sz="3600" b="1" i="1" dirty="0">
                <a:highlight>
                  <a:srgbClr val="FFFF00"/>
                </a:highlight>
              </a:rPr>
              <a:t>God</a:t>
            </a:r>
            <a:r>
              <a:rPr lang="nl-NL" sz="3600" i="1" dirty="0"/>
              <a:t>, en de gemeenschap des </a:t>
            </a:r>
            <a:r>
              <a:rPr lang="nl-NL" sz="3600" b="1" i="1" dirty="0">
                <a:highlight>
                  <a:srgbClr val="FFFF00"/>
                </a:highlight>
              </a:rPr>
              <a:t>Heiligen </a:t>
            </a:r>
            <a:r>
              <a:rPr lang="nl-NL" sz="3600" b="1" i="1" dirty="0" err="1">
                <a:highlight>
                  <a:srgbClr val="FFFF00"/>
                </a:highlight>
              </a:rPr>
              <a:t>Geestes</a:t>
            </a:r>
            <a:r>
              <a:rPr lang="nl-NL" sz="3600" i="1" dirty="0"/>
              <a:t>, zij met u allen. Amen.</a:t>
            </a:r>
            <a:r>
              <a:rPr lang="nl-NL" sz="3600" dirty="0"/>
              <a:t>                                                                                        – </a:t>
            </a:r>
            <a:r>
              <a:rPr lang="nl-NL" sz="3600" b="1" dirty="0"/>
              <a:t>2 Korinthe 13:13 SV</a:t>
            </a:r>
          </a:p>
        </p:txBody>
      </p:sp>
    </p:spTree>
    <p:extLst>
      <p:ext uri="{BB962C8B-B14F-4D97-AF65-F5344CB8AC3E}">
        <p14:creationId xmlns:p14="http://schemas.microsoft.com/office/powerpoint/2010/main" val="407160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9819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65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BD05D6-1E78-4E6A-D32D-F2A887B3D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285821"/>
            <a:ext cx="6858000" cy="3442933"/>
          </a:xfrm>
        </p:spPr>
        <p:txBody>
          <a:bodyPr anchor="ctr">
            <a:normAutofit fontScale="90000"/>
          </a:bodyPr>
          <a:lstStyle/>
          <a:p>
            <a:r>
              <a:rPr lang="nl-NL" sz="5300" u="sng" dirty="0"/>
              <a:t>Misvattingen</a:t>
            </a:r>
            <a:r>
              <a:rPr lang="nl-NL" sz="5300" dirty="0"/>
              <a:t> en </a:t>
            </a:r>
            <a:r>
              <a:rPr lang="nl-NL" sz="5300" u="sng" dirty="0"/>
              <a:t>ketterijen</a:t>
            </a:r>
            <a:r>
              <a:rPr lang="nl-NL" sz="5300" dirty="0"/>
              <a:t> in historisch perspectief</a:t>
            </a:r>
            <a:br>
              <a:rPr lang="nl-NL" sz="5300" dirty="0"/>
            </a:br>
            <a:br>
              <a:rPr lang="nl-NL" sz="5300" dirty="0"/>
            </a:br>
            <a:r>
              <a:rPr lang="nl-NL" sz="7200" dirty="0"/>
              <a:t>De Drie-eenheid</a:t>
            </a:r>
            <a:r>
              <a:rPr lang="nl-NL" sz="3600" i="1" dirty="0"/>
              <a:t> </a:t>
            </a:r>
            <a:endParaRPr lang="nl-NL" sz="6300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6458CE-83FC-7EDB-B2B4-7B6B78B8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920" y="5685868"/>
            <a:ext cx="3566160" cy="760874"/>
          </a:xfrm>
        </p:spPr>
        <p:txBody>
          <a:bodyPr anchor="ctr">
            <a:normAutofit/>
          </a:bodyPr>
          <a:lstStyle/>
          <a:p>
            <a:r>
              <a:rPr lang="nl-NL" sz="3600" dirty="0"/>
              <a:t>Levi Shane Sminia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2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2735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1EF871-CEB3-4073-A0BB-680BB555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37458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Misvattingen over de Drie-eenheid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06A9FD-1946-4ECD-AC9C-631D6148B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30" y="1747439"/>
            <a:ext cx="11712539" cy="4702629"/>
          </a:xfrm>
        </p:spPr>
        <p:txBody>
          <a:bodyPr>
            <a:normAutofit/>
          </a:bodyPr>
          <a:lstStyle/>
          <a:p>
            <a:r>
              <a:rPr lang="nl-NL" sz="3900" b="1" dirty="0"/>
              <a:t>Tritheïsme</a:t>
            </a:r>
            <a:r>
              <a:rPr lang="nl-NL" sz="3900" dirty="0"/>
              <a:t> (‘driegodendom’): te veel nadruk op onderscheid tussen de drie Personen, waardoor er drie Goden ontstaan.</a:t>
            </a:r>
          </a:p>
          <a:p>
            <a:r>
              <a:rPr lang="nl-NL" sz="3900" b="1" dirty="0" err="1"/>
              <a:t>Modalisme</a:t>
            </a:r>
            <a:r>
              <a:rPr lang="nl-NL" sz="3900" dirty="0"/>
              <a:t> (</a:t>
            </a:r>
            <a:r>
              <a:rPr lang="nl-NL" sz="3900" dirty="0" err="1"/>
              <a:t>saballianisme</a:t>
            </a:r>
            <a:r>
              <a:rPr lang="nl-NL" sz="3900" dirty="0"/>
              <a:t>): ontkent onderscheid tussen de Personen en leert dat God slechts één Persoon is.</a:t>
            </a:r>
          </a:p>
          <a:p>
            <a:r>
              <a:rPr lang="nl-NL" sz="3900" b="1" dirty="0"/>
              <a:t>Arianisme</a:t>
            </a:r>
            <a:r>
              <a:rPr lang="nl-NL" sz="3900" dirty="0"/>
              <a:t>: ontkennen van de volmaakte Godheid van de Zoon en de Heilige Geest en de bewering dat zij ooit zijn geschapen (o.a. de Jehova’s Getuigen).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945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0186" y="531126"/>
            <a:ext cx="8131628" cy="1118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en-US" sz="4200" b="1" spc="-5" dirty="0">
                <a:latin typeface="Calibri"/>
                <a:cs typeface="Calibri"/>
              </a:rPr>
              <a:t>Leer van de </a:t>
            </a:r>
            <a:r>
              <a:rPr lang="en-US" sz="4200" b="1" spc="-5" dirty="0" err="1">
                <a:latin typeface="Calibri"/>
                <a:cs typeface="Calibri"/>
              </a:rPr>
              <a:t>Drie-eenheid</a:t>
            </a:r>
            <a:endParaRPr sz="4200" b="1" dirty="0">
              <a:latin typeface="Calibri"/>
              <a:cs typeface="Calibri"/>
            </a:endParaRPr>
          </a:p>
          <a:p>
            <a:pPr marL="12700" algn="ctr">
              <a:spcBef>
                <a:spcPts val="750"/>
              </a:spcBef>
              <a:tabLst>
                <a:tab pos="263525" algn="l"/>
              </a:tabLst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8687943" y="6495920"/>
            <a:ext cx="264159" cy="216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500" b="0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nl-NL" smtClean="0"/>
              <a:pPr marL="25400"/>
              <a:t>14</a:t>
            </a:fld>
            <a:endParaRPr dirty="0"/>
          </a:p>
        </p:txBody>
      </p:sp>
      <p:sp>
        <p:nvSpPr>
          <p:cNvPr id="1119" name="Rectangle 1118">
            <a:extLst>
              <a:ext uri="{FF2B5EF4-FFF2-40B4-BE49-F238E27FC236}">
                <a16:creationId xmlns:a16="http://schemas.microsoft.com/office/drawing/2014/main" id="{594AFFA2-ADA2-4D78-9924-CFF5B2A3B73F}"/>
              </a:ext>
            </a:extLst>
          </p:cNvPr>
          <p:cNvSpPr/>
          <p:nvPr/>
        </p:nvSpPr>
        <p:spPr>
          <a:xfrm>
            <a:off x="1981200" y="1685691"/>
            <a:ext cx="8230743" cy="343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endParaRPr lang="en-US" sz="1400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	     </a:t>
            </a:r>
            <a:r>
              <a:rPr lang="en-US" b="1" u="sng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Westen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		            </a:t>
            </a:r>
            <a:r>
              <a:rPr lang="en-US" b="1" u="sng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Oosten</a:t>
            </a:r>
            <a:endParaRPr lang="en-US" b="1" u="sng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            Vader		          	              	Vader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						 (God)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	     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	      God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SzPct val="70000"/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   Zoon     	      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Geest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	      	     Zoon         	 </a:t>
            </a:r>
            <a:r>
              <a:rPr lang="en-US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Geest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cxnSp>
        <p:nvCxnSpPr>
          <p:cNvPr id="1121" name="Straight Connector 1120">
            <a:extLst>
              <a:ext uri="{FF2B5EF4-FFF2-40B4-BE49-F238E27FC236}">
                <a16:creationId xmlns:a16="http://schemas.microsoft.com/office/drawing/2014/main" id="{0525FEC4-042B-4DDA-8FB4-8484C4F5CF21}"/>
              </a:ext>
            </a:extLst>
          </p:cNvPr>
          <p:cNvCxnSpPr/>
          <p:nvPr/>
        </p:nvCxnSpPr>
        <p:spPr>
          <a:xfrm flipH="1">
            <a:off x="2667000" y="2971800"/>
            <a:ext cx="6096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3" name="Straight Connector 1122">
            <a:extLst>
              <a:ext uri="{FF2B5EF4-FFF2-40B4-BE49-F238E27FC236}">
                <a16:creationId xmlns:a16="http://schemas.microsoft.com/office/drawing/2014/main" id="{EAED2835-C929-4040-8C90-3277FF5A03F2}"/>
              </a:ext>
            </a:extLst>
          </p:cNvPr>
          <p:cNvCxnSpPr/>
          <p:nvPr/>
        </p:nvCxnSpPr>
        <p:spPr>
          <a:xfrm>
            <a:off x="3810000" y="2971800"/>
            <a:ext cx="8382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5" name="Straight Connector 1124">
            <a:extLst>
              <a:ext uri="{FF2B5EF4-FFF2-40B4-BE49-F238E27FC236}">
                <a16:creationId xmlns:a16="http://schemas.microsoft.com/office/drawing/2014/main" id="{6FA01303-808B-46F2-A923-C699B6EFECC2}"/>
              </a:ext>
            </a:extLst>
          </p:cNvPr>
          <p:cNvCxnSpPr/>
          <p:nvPr/>
        </p:nvCxnSpPr>
        <p:spPr>
          <a:xfrm flipH="1">
            <a:off x="3124200" y="49530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7" name="Straight Arrow Connector 1126">
            <a:extLst>
              <a:ext uri="{FF2B5EF4-FFF2-40B4-BE49-F238E27FC236}">
                <a16:creationId xmlns:a16="http://schemas.microsoft.com/office/drawing/2014/main" id="{06DD9B06-AC1E-4F2C-930D-EF9DD145EFE1}"/>
              </a:ext>
            </a:extLst>
          </p:cNvPr>
          <p:cNvCxnSpPr>
            <a:cxnSpLocks/>
          </p:cNvCxnSpPr>
          <p:nvPr/>
        </p:nvCxnSpPr>
        <p:spPr>
          <a:xfrm>
            <a:off x="3543300" y="2971800"/>
            <a:ext cx="0" cy="469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9" name="Straight Arrow Connector 1128">
            <a:extLst>
              <a:ext uri="{FF2B5EF4-FFF2-40B4-BE49-F238E27FC236}">
                <a16:creationId xmlns:a16="http://schemas.microsoft.com/office/drawing/2014/main" id="{BFCFEA05-CDB1-434A-A886-DD7410599B6A}"/>
              </a:ext>
            </a:extLst>
          </p:cNvPr>
          <p:cNvCxnSpPr/>
          <p:nvPr/>
        </p:nvCxnSpPr>
        <p:spPr>
          <a:xfrm flipV="1">
            <a:off x="2819400" y="3886200"/>
            <a:ext cx="609600" cy="896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1" name="Straight Arrow Connector 1130">
            <a:extLst>
              <a:ext uri="{FF2B5EF4-FFF2-40B4-BE49-F238E27FC236}">
                <a16:creationId xmlns:a16="http://schemas.microsoft.com/office/drawing/2014/main" id="{EE8F8236-61F4-4C60-B77B-282B4BA407B7}"/>
              </a:ext>
            </a:extLst>
          </p:cNvPr>
          <p:cNvCxnSpPr/>
          <p:nvPr/>
        </p:nvCxnSpPr>
        <p:spPr>
          <a:xfrm flipH="1" flipV="1">
            <a:off x="3810000" y="3945750"/>
            <a:ext cx="533400" cy="89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3" name="Straight Arrow Connector 1132">
            <a:extLst>
              <a:ext uri="{FF2B5EF4-FFF2-40B4-BE49-F238E27FC236}">
                <a16:creationId xmlns:a16="http://schemas.microsoft.com/office/drawing/2014/main" id="{DDD46D7C-28C3-4AE4-9504-9A7746BB4971}"/>
              </a:ext>
            </a:extLst>
          </p:cNvPr>
          <p:cNvCxnSpPr>
            <a:cxnSpLocks/>
          </p:cNvCxnSpPr>
          <p:nvPr/>
        </p:nvCxnSpPr>
        <p:spPr>
          <a:xfrm flipH="1">
            <a:off x="7201472" y="3441192"/>
            <a:ext cx="494729" cy="1341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5" name="Straight Arrow Connector 1134">
            <a:extLst>
              <a:ext uri="{FF2B5EF4-FFF2-40B4-BE49-F238E27FC236}">
                <a16:creationId xmlns:a16="http://schemas.microsoft.com/office/drawing/2014/main" id="{65601CE4-5D66-46A4-AD17-6E88A1CFE550}"/>
              </a:ext>
            </a:extLst>
          </p:cNvPr>
          <p:cNvCxnSpPr>
            <a:cxnSpLocks/>
          </p:cNvCxnSpPr>
          <p:nvPr/>
        </p:nvCxnSpPr>
        <p:spPr>
          <a:xfrm>
            <a:off x="8153400" y="3404624"/>
            <a:ext cx="609600" cy="1319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0" name="TextBox 1139">
            <a:extLst>
              <a:ext uri="{FF2B5EF4-FFF2-40B4-BE49-F238E27FC236}">
                <a16:creationId xmlns:a16="http://schemas.microsoft.com/office/drawing/2014/main" id="{97895EB5-467F-43DC-97DF-5829F19B068C}"/>
              </a:ext>
            </a:extLst>
          </p:cNvPr>
          <p:cNvSpPr txBox="1"/>
          <p:nvPr/>
        </p:nvSpPr>
        <p:spPr>
          <a:xfrm>
            <a:off x="2400300" y="5791200"/>
            <a:ext cx="2296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/>
              <a:t>Gevaar: </a:t>
            </a:r>
            <a:r>
              <a:rPr lang="nl-BE" b="1" dirty="0" err="1"/>
              <a:t>Sabellianisme</a:t>
            </a:r>
            <a:endParaRPr lang="nl-BE" b="1" dirty="0"/>
          </a:p>
        </p:txBody>
      </p:sp>
      <p:sp>
        <p:nvSpPr>
          <p:cNvPr id="1141" name="TextBox 1140">
            <a:extLst>
              <a:ext uri="{FF2B5EF4-FFF2-40B4-BE49-F238E27FC236}">
                <a16:creationId xmlns:a16="http://schemas.microsoft.com/office/drawing/2014/main" id="{8814AD5C-5353-4076-A525-323735AD3B83}"/>
              </a:ext>
            </a:extLst>
          </p:cNvPr>
          <p:cNvSpPr txBox="1"/>
          <p:nvPr/>
        </p:nvSpPr>
        <p:spPr>
          <a:xfrm>
            <a:off x="7195376" y="5791200"/>
            <a:ext cx="240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/>
              <a:t>Gevaar: </a:t>
            </a:r>
            <a:r>
              <a:rPr lang="nl-BE" b="1" dirty="0" err="1"/>
              <a:t>Subordianisme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424301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9660" y="351904"/>
            <a:ext cx="4815205" cy="13644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sz="5400" spc="-5" dirty="0" err="1">
                <a:latin typeface="Calibri"/>
                <a:cs typeface="Calibri"/>
              </a:rPr>
              <a:t>Drie-eenheid</a:t>
            </a:r>
            <a:endParaRPr sz="5400" dirty="0">
              <a:latin typeface="Calibri"/>
              <a:cs typeface="Calibri"/>
            </a:endParaRPr>
          </a:p>
          <a:p>
            <a:pPr marL="12700">
              <a:spcBef>
                <a:spcPts val="750"/>
              </a:spcBef>
              <a:tabLst>
                <a:tab pos="263525" algn="l"/>
              </a:tabLst>
            </a:pPr>
            <a:r>
              <a:rPr sz="2800" dirty="0">
                <a:solidFill>
                  <a:srgbClr val="AC2224"/>
                </a:solidFill>
                <a:latin typeface="Arial"/>
                <a:cs typeface="Arial"/>
              </a:rPr>
              <a:t>•	</a:t>
            </a:r>
            <a:r>
              <a:rPr sz="2800" dirty="0">
                <a:latin typeface="Calibri"/>
                <a:cs typeface="Calibri"/>
              </a:rPr>
              <a:t>Arius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-25" dirty="0">
                <a:latin typeface="Calibri"/>
                <a:cs typeface="Calibri"/>
              </a:rPr>
              <a:t>6</a:t>
            </a:r>
            <a:r>
              <a:rPr sz="2800" spc="-15" dirty="0">
                <a:latin typeface="Calibri"/>
                <a:cs typeface="Calibri"/>
              </a:rPr>
              <a:t>0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336)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565" y="1925438"/>
            <a:ext cx="7439396" cy="4570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4160" indent="-251460">
              <a:buClr>
                <a:srgbClr val="AC2224"/>
              </a:buClr>
              <a:buFont typeface="Arial"/>
              <a:buChar char="•"/>
              <a:tabLst>
                <a:tab pos="264160" algn="l"/>
              </a:tabLst>
            </a:pPr>
            <a:r>
              <a:rPr lang="en-US" sz="3200" spc="-10" dirty="0" err="1">
                <a:latin typeface="Calibri"/>
                <a:cs typeface="Calibri"/>
              </a:rPr>
              <a:t>Strijd</a:t>
            </a:r>
            <a:r>
              <a:rPr sz="3200" spc="-10" dirty="0">
                <a:latin typeface="Calibri"/>
                <a:cs typeface="Calibri"/>
              </a:rPr>
              <a:t>:</a:t>
            </a:r>
            <a:endParaRPr sz="3200" dirty="0">
              <a:latin typeface="Calibri"/>
              <a:cs typeface="Calibri"/>
            </a:endParaRPr>
          </a:p>
          <a:p>
            <a:pPr marL="625475" marR="226060" lvl="1" indent="-253365">
              <a:spcBef>
                <a:spcPts val="620"/>
              </a:spcBef>
              <a:buClr>
                <a:srgbClr val="AC2224"/>
              </a:buClr>
              <a:buFont typeface="Arial"/>
              <a:buChar char="-"/>
              <a:tabLst>
                <a:tab pos="626110" algn="l"/>
              </a:tabLst>
            </a:pPr>
            <a:r>
              <a:rPr lang="en-US" sz="2800" spc="-40" dirty="0" err="1">
                <a:latin typeface="Calibri"/>
                <a:cs typeface="Calibri"/>
              </a:rPr>
              <a:t>Relatie</a:t>
            </a:r>
            <a:r>
              <a:rPr lang="en-US" sz="2800" spc="-40" dirty="0">
                <a:latin typeface="Calibri"/>
                <a:cs typeface="Calibri"/>
              </a:rPr>
              <a:t> </a:t>
            </a:r>
            <a:r>
              <a:rPr lang="en-US" sz="2800" spc="-40" dirty="0" err="1">
                <a:latin typeface="Calibri"/>
                <a:cs typeface="Calibri"/>
              </a:rPr>
              <a:t>tussen</a:t>
            </a:r>
            <a:r>
              <a:rPr lang="en-US" sz="2800" spc="-40" dirty="0">
                <a:latin typeface="Calibri"/>
                <a:cs typeface="Calibri"/>
              </a:rPr>
              <a:t>: Zoon/Logos en Vader/God</a:t>
            </a:r>
            <a:endParaRPr sz="2800" dirty="0">
              <a:latin typeface="Calibri"/>
              <a:cs typeface="Calibri"/>
            </a:endParaRPr>
          </a:p>
          <a:p>
            <a:pPr marL="625475" lvl="1" indent="-253365">
              <a:spcBef>
                <a:spcPts val="600"/>
              </a:spcBef>
              <a:buClr>
                <a:srgbClr val="AC2224"/>
              </a:buClr>
              <a:buFont typeface="Arial"/>
              <a:buChar char="-"/>
              <a:tabLst>
                <a:tab pos="626110" algn="l"/>
              </a:tabLst>
            </a:pPr>
            <a:r>
              <a:rPr lang="en-US" sz="2800" spc="-35" dirty="0">
                <a:latin typeface="Calibri"/>
                <a:cs typeface="Calibri"/>
              </a:rPr>
              <a:t>Kern: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lang="en-US" sz="2800" dirty="0" err="1">
                <a:latin typeface="Calibri"/>
                <a:cs typeface="Calibri"/>
              </a:rPr>
              <a:t>Reddingsleer</a:t>
            </a:r>
            <a:r>
              <a:rPr lang="en-US" sz="2800" dirty="0">
                <a:latin typeface="Calibri"/>
                <a:cs typeface="Calibri"/>
              </a:rPr>
              <a:t> (</a:t>
            </a:r>
            <a:r>
              <a:rPr lang="en-US" sz="2800" dirty="0" err="1">
                <a:latin typeface="Calibri"/>
                <a:cs typeface="Calibri"/>
              </a:rPr>
              <a:t>soteriologie</a:t>
            </a:r>
            <a:r>
              <a:rPr lang="en-US" sz="2800" dirty="0">
                <a:latin typeface="Calibri"/>
                <a:cs typeface="Calibri"/>
              </a:rPr>
              <a:t>)</a:t>
            </a:r>
            <a:endParaRPr sz="2800" dirty="0">
              <a:latin typeface="Calibri"/>
              <a:cs typeface="Calibri"/>
            </a:endParaRPr>
          </a:p>
          <a:p>
            <a:pPr marL="625475" lvl="1" indent="-253365">
              <a:spcBef>
                <a:spcPts val="600"/>
              </a:spcBef>
              <a:buClr>
                <a:srgbClr val="AC2224"/>
              </a:buClr>
              <a:buFont typeface="Arial"/>
              <a:buChar char="-"/>
              <a:tabLst>
                <a:tab pos="626110" algn="l"/>
              </a:tabLst>
            </a:pPr>
            <a:r>
              <a:rPr sz="2800" i="1" spc="-75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thanasius </a:t>
            </a:r>
            <a:r>
              <a:rPr lang="en-US" sz="2800" i="1" spc="-20" dirty="0">
                <a:latin typeface="Calibri"/>
                <a:cs typeface="Calibri"/>
              </a:rPr>
              <a:t>van</a:t>
            </a:r>
            <a:r>
              <a:rPr sz="2800" i="1" spc="5" dirty="0">
                <a:latin typeface="Calibri"/>
                <a:cs typeface="Calibri"/>
              </a:rPr>
              <a:t> </a:t>
            </a:r>
            <a:r>
              <a:rPr sz="2800" i="1" spc="-10" dirty="0" err="1">
                <a:latin typeface="Calibri"/>
                <a:cs typeface="Calibri"/>
              </a:rPr>
              <a:t>Al</a:t>
            </a:r>
            <a:r>
              <a:rPr sz="2800" i="1" spc="-60" dirty="0" err="1">
                <a:latin typeface="Calibri"/>
                <a:cs typeface="Calibri"/>
              </a:rPr>
              <a:t>e</a:t>
            </a:r>
            <a:r>
              <a:rPr sz="2800" i="1" spc="-50" dirty="0" err="1">
                <a:latin typeface="Calibri"/>
                <a:cs typeface="Calibri"/>
              </a:rPr>
              <a:t>x</a:t>
            </a:r>
            <a:r>
              <a:rPr sz="2800" i="1" spc="-10" dirty="0" err="1">
                <a:latin typeface="Calibri"/>
                <a:cs typeface="Calibri"/>
              </a:rPr>
              <a:t>andri</a:t>
            </a:r>
            <a:r>
              <a:rPr lang="en-US" sz="2800" i="1" spc="-10" dirty="0" err="1">
                <a:latin typeface="Calibri"/>
                <a:cs typeface="Calibri"/>
              </a:rPr>
              <a:t>ë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lang="nl-NL" sz="2800" spc="-1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 29</a:t>
            </a:r>
            <a:r>
              <a:rPr sz="2800" dirty="0">
                <a:latin typeface="Calibri"/>
                <a:cs typeface="Calibri"/>
              </a:rPr>
              <a:t>6</a:t>
            </a:r>
            <a:r>
              <a:rPr sz="2800" spc="-15" dirty="0">
                <a:latin typeface="Calibri"/>
                <a:cs typeface="Calibri"/>
              </a:rPr>
              <a:t>-37</a:t>
            </a:r>
            <a:r>
              <a:rPr sz="2800" spc="-10" dirty="0">
                <a:latin typeface="Calibri"/>
                <a:cs typeface="Calibri"/>
              </a:rPr>
              <a:t>3)</a:t>
            </a:r>
            <a:endParaRPr sz="2800" dirty="0">
              <a:latin typeface="Calibri"/>
              <a:cs typeface="Calibri"/>
            </a:endParaRPr>
          </a:p>
          <a:p>
            <a:pPr marL="625475" lvl="1" indent="-253365">
              <a:spcBef>
                <a:spcPts val="600"/>
              </a:spcBef>
              <a:buClr>
                <a:srgbClr val="AC2224"/>
              </a:buClr>
              <a:buFont typeface="Arial"/>
              <a:buChar char="-"/>
              <a:tabLst>
                <a:tab pos="626110" algn="l"/>
              </a:tabLst>
            </a:pP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spc="-40" dirty="0">
                <a:latin typeface="Calibri"/>
                <a:cs typeface="Calibri"/>
              </a:rPr>
              <a:t>r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30" dirty="0">
                <a:latin typeface="Calibri"/>
                <a:cs typeface="Calibri"/>
              </a:rPr>
              <a:t>g</a:t>
            </a:r>
            <a:r>
              <a:rPr sz="2800" i="1" spc="-10" dirty="0">
                <a:latin typeface="Calibri"/>
                <a:cs typeface="Calibri"/>
              </a:rPr>
              <a:t>orius</a:t>
            </a:r>
            <a:r>
              <a:rPr sz="2800" i="1" spc="-5" dirty="0">
                <a:latin typeface="Calibri"/>
                <a:cs typeface="Calibri"/>
              </a:rPr>
              <a:t> </a:t>
            </a:r>
            <a:r>
              <a:rPr lang="en-US" sz="2800" i="1" spc="-10" dirty="0">
                <a:latin typeface="Calibri"/>
                <a:cs typeface="Calibri"/>
              </a:rPr>
              <a:t>van</a:t>
            </a:r>
            <a:r>
              <a:rPr sz="2800" i="1" spc="5" dirty="0">
                <a:latin typeface="Calibri"/>
                <a:cs typeface="Calibri"/>
              </a:rPr>
              <a:t> </a:t>
            </a:r>
            <a:r>
              <a:rPr sz="2800" i="1" spc="-10" dirty="0" err="1">
                <a:latin typeface="Calibri"/>
                <a:cs typeface="Calibri"/>
              </a:rPr>
              <a:t>Nazian</a:t>
            </a:r>
            <a:r>
              <a:rPr sz="2800" i="1" spc="-35" dirty="0" err="1">
                <a:latin typeface="Calibri"/>
                <a:cs typeface="Calibri"/>
              </a:rPr>
              <a:t>z</a:t>
            </a:r>
            <a:r>
              <a:rPr lang="en-US" sz="2800" i="1" spc="-20" dirty="0" err="1">
                <a:latin typeface="Calibri"/>
                <a:cs typeface="Calibri"/>
              </a:rPr>
              <a:t>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lang="nl-NL" sz="2800" spc="-2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3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dirty="0">
                <a:latin typeface="Calibri"/>
                <a:cs typeface="Calibri"/>
              </a:rPr>
              <a:t>9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5" dirty="0">
                <a:latin typeface="Calibri"/>
                <a:cs typeface="Calibri"/>
              </a:rPr>
              <a:t>390)</a:t>
            </a:r>
            <a:endParaRPr sz="2800" dirty="0">
              <a:latin typeface="Calibri"/>
              <a:cs typeface="Calibri"/>
            </a:endParaRPr>
          </a:p>
          <a:p>
            <a:pPr marL="264160" marR="5080" indent="-251460">
              <a:spcBef>
                <a:spcPts val="580"/>
              </a:spcBef>
              <a:buClr>
                <a:srgbClr val="AC2224"/>
              </a:buClr>
              <a:buFont typeface="Arial"/>
              <a:buChar char="•"/>
              <a:tabLst>
                <a:tab pos="264160" algn="l"/>
              </a:tabLst>
            </a:pPr>
            <a:r>
              <a:rPr sz="3200" spc="-5" dirty="0">
                <a:latin typeface="Calibri"/>
                <a:cs typeface="Calibri"/>
              </a:rPr>
              <a:t>Homo-</a:t>
            </a:r>
            <a:r>
              <a:rPr sz="3200" spc="-5" dirty="0" err="1">
                <a:latin typeface="Calibri"/>
                <a:cs typeface="Calibri"/>
              </a:rPr>
              <a:t>ou</a:t>
            </a:r>
            <a:r>
              <a:rPr sz="3200" spc="-10" dirty="0" err="1">
                <a:latin typeface="Calibri"/>
                <a:cs typeface="Calibri"/>
              </a:rPr>
              <a:t>s</a:t>
            </a:r>
            <a:r>
              <a:rPr sz="3200" dirty="0" err="1">
                <a:latin typeface="Calibri"/>
                <a:cs typeface="Calibri"/>
              </a:rPr>
              <a:t>ios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</a:t>
            </a:r>
            <a:r>
              <a:rPr lang="en-US" sz="3200" spc="-5" dirty="0" err="1">
                <a:latin typeface="Calibri"/>
                <a:cs typeface="Calibri"/>
              </a:rPr>
              <a:t>wezensgelijk</a:t>
            </a:r>
            <a:r>
              <a:rPr sz="3200" spc="-10" dirty="0">
                <a:latin typeface="Calibri"/>
                <a:cs typeface="Calibri"/>
              </a:rPr>
              <a:t>) [=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Ni</a:t>
            </a:r>
            <a:r>
              <a:rPr sz="3200" spc="-40" dirty="0">
                <a:latin typeface="Calibri"/>
                <a:cs typeface="Calibri"/>
              </a:rPr>
              <a:t>c</a:t>
            </a:r>
            <a:r>
              <a:rPr sz="3200" spc="-15" dirty="0">
                <a:latin typeface="Calibri"/>
                <a:cs typeface="Calibri"/>
              </a:rPr>
              <a:t>a</a:t>
            </a:r>
            <a:r>
              <a:rPr sz="3200" spc="-10" dirty="0">
                <a:latin typeface="Calibri"/>
                <a:cs typeface="Calibri"/>
              </a:rPr>
              <a:t>ea]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ὁ</a:t>
            </a:r>
            <a:r>
              <a:rPr sz="3200" spc="-20" dirty="0">
                <a:solidFill>
                  <a:srgbClr val="C00000"/>
                </a:solidFill>
                <a:latin typeface="Calibri"/>
                <a:cs typeface="Calibri"/>
              </a:rPr>
              <a:t>μ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οι</a:t>
            </a:r>
            <a:r>
              <a:rPr sz="3200" spc="-10" dirty="0">
                <a:solidFill>
                  <a:srgbClr val="C00000"/>
                </a:solidFill>
                <a:latin typeface="Calibri"/>
                <a:cs typeface="Calibri"/>
              </a:rPr>
              <a:t>ο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ύ</a:t>
            </a:r>
            <a:r>
              <a:rPr sz="3200" spc="-10" dirty="0">
                <a:solidFill>
                  <a:srgbClr val="C00000"/>
                </a:solidFill>
                <a:latin typeface="Calibri"/>
                <a:cs typeface="Calibri"/>
              </a:rPr>
              <a:t>σ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ιος</a:t>
            </a:r>
            <a:endParaRPr sz="3200" dirty="0">
              <a:latin typeface="Calibri"/>
              <a:cs typeface="Calibri"/>
            </a:endParaRPr>
          </a:p>
          <a:p>
            <a:pPr marL="263525"/>
            <a:r>
              <a:rPr sz="3200" spc="-35" dirty="0">
                <a:latin typeface="Calibri"/>
                <a:cs typeface="Calibri"/>
              </a:rPr>
              <a:t>v</a:t>
            </a:r>
            <a:r>
              <a:rPr sz="3200" spc="-15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. </a:t>
            </a:r>
            <a:r>
              <a:rPr sz="3200" spc="-5" dirty="0" err="1">
                <a:latin typeface="Calibri"/>
                <a:cs typeface="Calibri"/>
              </a:rPr>
              <a:t>Homoi-ou</a:t>
            </a:r>
            <a:r>
              <a:rPr sz="3200" spc="-10" dirty="0" err="1">
                <a:latin typeface="Calibri"/>
                <a:cs typeface="Calibri"/>
              </a:rPr>
              <a:t>s</a:t>
            </a:r>
            <a:r>
              <a:rPr sz="3200" dirty="0" err="1">
                <a:latin typeface="Calibri"/>
                <a:cs typeface="Calibri"/>
              </a:rPr>
              <a:t>ios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</a:t>
            </a:r>
            <a:r>
              <a:rPr lang="en-US" sz="3200" spc="-5" dirty="0" err="1">
                <a:latin typeface="Calibri"/>
                <a:cs typeface="Calibri"/>
              </a:rPr>
              <a:t>wezensgelijkaardig</a:t>
            </a:r>
            <a:r>
              <a:rPr lang="en-US" sz="3200" spc="-5" dirty="0">
                <a:latin typeface="Calibri"/>
                <a:cs typeface="Calibri"/>
              </a:rPr>
              <a:t>)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ὁ</a:t>
            </a:r>
            <a:r>
              <a:rPr sz="3200" spc="-20" dirty="0">
                <a:solidFill>
                  <a:srgbClr val="C00000"/>
                </a:solidFill>
                <a:latin typeface="Calibri"/>
                <a:cs typeface="Calibri"/>
              </a:rPr>
              <a:t>μ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οι</a:t>
            </a:r>
            <a:r>
              <a:rPr sz="3200" spc="-10" dirty="0">
                <a:solidFill>
                  <a:srgbClr val="C00000"/>
                </a:solidFill>
                <a:latin typeface="Calibri"/>
                <a:cs typeface="Calibri"/>
              </a:rPr>
              <a:t>ο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ύ</a:t>
            </a:r>
            <a:r>
              <a:rPr sz="3200" spc="-15" dirty="0">
                <a:solidFill>
                  <a:srgbClr val="C00000"/>
                </a:solidFill>
                <a:latin typeface="Calibri"/>
                <a:cs typeface="Calibri"/>
              </a:rPr>
              <a:t>σ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ιος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53000" y="1055912"/>
            <a:ext cx="2937435" cy="52033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6830787" y="4125721"/>
            <a:ext cx="1306116" cy="217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0361216" y="3926713"/>
            <a:ext cx="546100" cy="190500"/>
          </a:xfrm>
          <a:custGeom>
            <a:avLst/>
            <a:gdLst/>
            <a:ahLst/>
            <a:cxnLst/>
            <a:rect l="l" t="t" r="r" b="b"/>
            <a:pathLst>
              <a:path w="546100" h="190500">
                <a:moveTo>
                  <a:pt x="0" y="47625"/>
                </a:moveTo>
                <a:lnTo>
                  <a:pt x="450341" y="47625"/>
                </a:lnTo>
                <a:lnTo>
                  <a:pt x="450341" y="0"/>
                </a:lnTo>
                <a:lnTo>
                  <a:pt x="545591" y="95250"/>
                </a:lnTo>
                <a:lnTo>
                  <a:pt x="450341" y="190500"/>
                </a:lnTo>
                <a:lnTo>
                  <a:pt x="450341" y="142875"/>
                </a:lnTo>
                <a:lnTo>
                  <a:pt x="0" y="142875"/>
                </a:lnTo>
                <a:lnTo>
                  <a:pt x="0" y="47625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8687943" y="6495920"/>
            <a:ext cx="264159" cy="216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500" b="0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nl-NL" smtClean="0"/>
              <a:pPr marL="25400"/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542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35146"/>
            <a:ext cx="11582399" cy="1055801"/>
          </a:xfrm>
          <a:prstGeom prst="rect">
            <a:avLst/>
          </a:prstGeom>
        </p:spPr>
        <p:txBody>
          <a:bodyPr vert="horz" wrap="square" lIns="0" tIns="31407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4800" b="1" spc="-260" dirty="0" err="1"/>
              <a:t>Drie-eenheid</a:t>
            </a:r>
            <a:r>
              <a:rPr sz="4800" b="1" spc="10" dirty="0"/>
              <a:t> </a:t>
            </a:r>
            <a:r>
              <a:rPr lang="nl-NL" sz="4800" b="1" spc="-5" dirty="0"/>
              <a:t> en Concilie van </a:t>
            </a:r>
            <a:r>
              <a:rPr sz="4800" b="1" spc="-5" dirty="0" err="1"/>
              <a:t>Ni</a:t>
            </a:r>
            <a:r>
              <a:rPr sz="4800" b="1" spc="-40" dirty="0" err="1"/>
              <a:t>c</a:t>
            </a:r>
            <a:r>
              <a:rPr sz="4800" b="1" spc="-25" dirty="0" err="1"/>
              <a:t>ea</a:t>
            </a:r>
            <a:r>
              <a:rPr sz="4800" b="1" dirty="0"/>
              <a:t> </a:t>
            </a:r>
            <a:r>
              <a:rPr lang="nl-NL" sz="4800" b="1" dirty="0"/>
              <a:t>(</a:t>
            </a:r>
            <a:r>
              <a:rPr sz="4800" b="1" spc="-20" dirty="0"/>
              <a:t>325</a:t>
            </a:r>
            <a:r>
              <a:rPr lang="nl-NL" sz="4800" b="1" spc="-20" dirty="0"/>
              <a:t> n. Chr.</a:t>
            </a:r>
            <a:r>
              <a:rPr sz="4800" b="1" spc="-20" dirty="0"/>
              <a:t>)</a:t>
            </a:r>
            <a:endParaRPr sz="48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855037" y="1652164"/>
            <a:ext cx="5894106" cy="1246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4160" indent="-251460">
              <a:buClr>
                <a:srgbClr val="AC2224"/>
              </a:buClr>
              <a:buFont typeface="Arial"/>
              <a:buChar char="•"/>
              <a:tabLst>
                <a:tab pos="264160" algn="l"/>
              </a:tabLst>
            </a:pPr>
            <a:r>
              <a:rPr sz="3200" spc="-15" dirty="0">
                <a:latin typeface="Calibri"/>
                <a:cs typeface="Calibri"/>
              </a:rPr>
              <a:t> </a:t>
            </a:r>
            <a:r>
              <a:rPr sz="4000" spc="5" dirty="0">
                <a:latin typeface="Calibri"/>
                <a:cs typeface="Calibri"/>
              </a:rPr>
              <a:t>(</a:t>
            </a:r>
            <a:r>
              <a:rPr sz="4000" dirty="0">
                <a:latin typeface="Calibri"/>
                <a:cs typeface="Calibri"/>
              </a:rPr>
              <a:t>trini</a:t>
            </a:r>
            <a:r>
              <a:rPr sz="4000" spc="-20" dirty="0">
                <a:latin typeface="Calibri"/>
                <a:cs typeface="Calibri"/>
              </a:rPr>
              <a:t>t</a:t>
            </a:r>
            <a:r>
              <a:rPr sz="4000" dirty="0">
                <a:latin typeface="Calibri"/>
                <a:cs typeface="Calibri"/>
              </a:rPr>
              <a:t>a</a:t>
            </a:r>
            <a:r>
              <a:rPr sz="4000" spc="-5" dirty="0">
                <a:latin typeface="Calibri"/>
                <a:cs typeface="Calibri"/>
              </a:rPr>
              <a:t>s</a:t>
            </a:r>
            <a:r>
              <a:rPr sz="4000" dirty="0">
                <a:latin typeface="Calibri"/>
                <a:cs typeface="Calibri"/>
              </a:rPr>
              <a:t>)</a:t>
            </a:r>
          </a:p>
          <a:p>
            <a:pPr marL="372110">
              <a:spcBef>
                <a:spcPts val="620"/>
              </a:spcBef>
              <a:tabLst>
                <a:tab pos="625475" algn="l"/>
              </a:tabLst>
            </a:pPr>
            <a:r>
              <a:rPr sz="3600" dirty="0">
                <a:solidFill>
                  <a:srgbClr val="AC2224"/>
                </a:solidFill>
                <a:latin typeface="Arial"/>
                <a:cs typeface="Arial"/>
              </a:rPr>
              <a:t>-	</a:t>
            </a:r>
            <a:r>
              <a:rPr sz="3600" spc="-15" dirty="0">
                <a:latin typeface="Calibri"/>
                <a:cs typeface="Calibri"/>
              </a:rPr>
              <a:t>3 </a:t>
            </a:r>
            <a:r>
              <a:rPr sz="3600" spc="-40" dirty="0">
                <a:latin typeface="Calibri"/>
                <a:cs typeface="Calibri"/>
              </a:rPr>
              <a:t>h</a:t>
            </a:r>
            <a:r>
              <a:rPr sz="3600" dirty="0">
                <a:latin typeface="Calibri"/>
                <a:cs typeface="Calibri"/>
              </a:rPr>
              <a:t>ypo</a:t>
            </a:r>
            <a:r>
              <a:rPr sz="3600" spc="-40" dirty="0">
                <a:latin typeface="Calibri"/>
                <a:cs typeface="Calibri"/>
              </a:rPr>
              <a:t>s</a:t>
            </a:r>
            <a:r>
              <a:rPr sz="3600" spc="-30" dirty="0">
                <a:latin typeface="Calibri"/>
                <a:cs typeface="Calibri"/>
              </a:rPr>
              <a:t>t</a:t>
            </a:r>
            <a:r>
              <a:rPr sz="3600" spc="-10" dirty="0">
                <a:latin typeface="Calibri"/>
                <a:cs typeface="Calibri"/>
              </a:rPr>
              <a:t>ases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(</a:t>
            </a:r>
            <a:r>
              <a:rPr sz="3600" dirty="0">
                <a:latin typeface="Calibri"/>
                <a:cs typeface="Calibri"/>
              </a:rPr>
              <a:t>= </a:t>
            </a:r>
            <a:r>
              <a:rPr sz="3600" spc="-20" dirty="0">
                <a:latin typeface="Calibri"/>
                <a:cs typeface="Calibri"/>
              </a:rPr>
              <a:t>pe</a:t>
            </a:r>
            <a:r>
              <a:rPr sz="3600" spc="-45" dirty="0">
                <a:latin typeface="Calibri"/>
                <a:cs typeface="Calibri"/>
              </a:rPr>
              <a:t>r</a:t>
            </a:r>
            <a:r>
              <a:rPr sz="3600" spc="-5" dirty="0">
                <a:latin typeface="Calibri"/>
                <a:cs typeface="Calibri"/>
              </a:rPr>
              <a:t>s</a:t>
            </a:r>
            <a:r>
              <a:rPr sz="3600" spc="-10" dirty="0">
                <a:latin typeface="Calibri"/>
                <a:cs typeface="Calibri"/>
              </a:rPr>
              <a:t>o</a:t>
            </a:r>
            <a:r>
              <a:rPr sz="3600" spc="-5" dirty="0">
                <a:latin typeface="Calibri"/>
                <a:cs typeface="Calibri"/>
              </a:rPr>
              <a:t>nae)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0745" y="5377403"/>
            <a:ext cx="11336453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4160" indent="-251460">
              <a:buClr>
                <a:srgbClr val="AC2224"/>
              </a:buClr>
              <a:buFont typeface="Arial"/>
              <a:buChar char="•"/>
              <a:tabLst>
                <a:tab pos="264160" algn="l"/>
              </a:tabLst>
            </a:pPr>
            <a:r>
              <a:rPr sz="3200" spc="-15" dirty="0">
                <a:latin typeface="Calibri"/>
                <a:cs typeface="Calibri"/>
              </a:rPr>
              <a:t>1</a:t>
            </a:r>
            <a:r>
              <a:rPr sz="3200" spc="-5" dirty="0">
                <a:latin typeface="Calibri"/>
                <a:cs typeface="Calibri"/>
              </a:rPr>
              <a:t> ou</a:t>
            </a:r>
            <a:r>
              <a:rPr sz="3200" spc="-10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ia (=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sub</a:t>
            </a:r>
            <a:r>
              <a:rPr sz="3200" i="1" spc="-30" dirty="0">
                <a:latin typeface="Calibri"/>
                <a:cs typeface="Calibri"/>
              </a:rPr>
              <a:t>s</a:t>
            </a:r>
            <a:r>
              <a:rPr sz="3200" i="1" spc="-50" dirty="0">
                <a:latin typeface="Calibri"/>
                <a:cs typeface="Calibri"/>
              </a:rPr>
              <a:t>t</a:t>
            </a:r>
            <a:r>
              <a:rPr sz="3200" i="1" spc="-5" dirty="0">
                <a:latin typeface="Calibri"/>
                <a:cs typeface="Calibri"/>
              </a:rPr>
              <a:t>a</a:t>
            </a:r>
            <a:r>
              <a:rPr sz="3200" i="1" spc="-20" dirty="0">
                <a:latin typeface="Calibri"/>
                <a:cs typeface="Calibri"/>
              </a:rPr>
              <a:t>n</a:t>
            </a:r>
            <a:r>
              <a:rPr sz="3200" i="1" dirty="0">
                <a:latin typeface="Calibri"/>
                <a:cs typeface="Calibri"/>
              </a:rPr>
              <a:t>ti</a:t>
            </a:r>
            <a:r>
              <a:rPr sz="3200" i="1" spc="5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)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lang="nl-NL" sz="3200" spc="-15" dirty="0">
                <a:latin typeface="Calibri"/>
                <a:cs typeface="Calibri"/>
              </a:rPr>
              <a:t>- </a:t>
            </a:r>
            <a:r>
              <a:rPr sz="3200" spc="-15" dirty="0">
                <a:latin typeface="Calibri"/>
                <a:cs typeface="Calibri"/>
              </a:rPr>
              <a:t>w</a:t>
            </a:r>
            <a:r>
              <a:rPr sz="3200" spc="-45" dirty="0">
                <a:latin typeface="Calibri"/>
                <a:cs typeface="Calibri"/>
              </a:rPr>
              <a:t>a</a:t>
            </a:r>
            <a:r>
              <a:rPr sz="3200" spc="-10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lang="en-US" sz="3200" spc="-65" dirty="0">
                <a:latin typeface="Calibri"/>
                <a:cs typeface="Calibri"/>
              </a:rPr>
              <a:t>V</a:t>
            </a:r>
            <a:r>
              <a:rPr sz="3200" spc="-25" dirty="0">
                <a:latin typeface="Calibri"/>
                <a:cs typeface="Calibri"/>
              </a:rPr>
              <a:t>a</a:t>
            </a:r>
            <a:r>
              <a:rPr lang="en-US" sz="3200" spc="-15" dirty="0">
                <a:latin typeface="Calibri"/>
                <a:cs typeface="Calibri"/>
              </a:rPr>
              <a:t>d</a:t>
            </a:r>
            <a:r>
              <a:rPr sz="3200" spc="-15" dirty="0">
                <a:latin typeface="Calibri"/>
                <a:cs typeface="Calibri"/>
              </a:rPr>
              <a:t>e</a:t>
            </a:r>
            <a:r>
              <a:rPr sz="3200" spc="-210" dirty="0">
                <a:latin typeface="Calibri"/>
                <a:cs typeface="Calibri"/>
              </a:rPr>
              <a:t>r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lang="en-US" sz="3200" spc="-5" dirty="0">
                <a:latin typeface="Calibri"/>
                <a:cs typeface="Calibri"/>
              </a:rPr>
              <a:t>Zoo</a:t>
            </a:r>
            <a:r>
              <a:rPr sz="3200" dirty="0">
                <a:latin typeface="Calibri"/>
                <a:cs typeface="Calibri"/>
              </a:rPr>
              <a:t>n </a:t>
            </a:r>
            <a:r>
              <a:rPr lang="en-US" sz="3200" dirty="0" err="1">
                <a:latin typeface="Calibri"/>
                <a:cs typeface="Calibri"/>
              </a:rPr>
              <a:t>en</a:t>
            </a:r>
            <a:r>
              <a:rPr lang="en-US"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H</a:t>
            </a:r>
            <a:r>
              <a:rPr lang="nl-NL" sz="3200" spc="-5" dirty="0" err="1">
                <a:latin typeface="Calibri"/>
                <a:cs typeface="Calibri"/>
              </a:rPr>
              <a:t>eilige</a:t>
            </a:r>
            <a:r>
              <a:rPr lang="en-US" sz="3200" spc="-5" dirty="0">
                <a:latin typeface="Calibri"/>
                <a:cs typeface="Calibri"/>
              </a:rPr>
              <a:t> </a:t>
            </a:r>
            <a:r>
              <a:rPr lang="en-US" sz="3200" spc="-5" dirty="0" err="1">
                <a:latin typeface="Calibri"/>
                <a:cs typeface="Calibri"/>
              </a:rPr>
              <a:t>Geest</a:t>
            </a:r>
            <a:r>
              <a:rPr lang="en-US" sz="3200" spc="-5" dirty="0">
                <a:latin typeface="Calibri"/>
                <a:cs typeface="Calibri"/>
              </a:rPr>
              <a:t> </a:t>
            </a:r>
            <a:r>
              <a:rPr lang="en-US" sz="3200" spc="-5" dirty="0" err="1">
                <a:latin typeface="Calibri"/>
                <a:cs typeface="Calibri"/>
              </a:rPr>
              <a:t>gemeenschappelijk</a:t>
            </a:r>
            <a:r>
              <a:rPr lang="en-US" sz="3200" spc="-5" dirty="0">
                <a:latin typeface="Calibri"/>
                <a:cs typeface="Calibri"/>
              </a:rPr>
              <a:t> </a:t>
            </a:r>
            <a:r>
              <a:rPr lang="en-US" sz="3200" spc="-5" dirty="0" err="1">
                <a:latin typeface="Calibri"/>
                <a:cs typeface="Calibri"/>
              </a:rPr>
              <a:t>hebben</a:t>
            </a:r>
            <a:r>
              <a:rPr lang="en-US" sz="3200" spc="-10" dirty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67057" y="1714602"/>
            <a:ext cx="3444312" cy="32465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687943" y="6495920"/>
            <a:ext cx="264159" cy="216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500" b="0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nl-NL" smtClean="0"/>
              <a:pPr marL="25400"/>
              <a:t>16</a:t>
            </a:fld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860037"/>
              </p:ext>
            </p:extLst>
          </p:nvPr>
        </p:nvGraphicFramePr>
        <p:xfrm>
          <a:off x="304800" y="3492284"/>
          <a:ext cx="8658569" cy="14688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1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9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7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86385" indent="-251460">
                        <a:lnSpc>
                          <a:spcPct val="100000"/>
                        </a:lnSpc>
                        <a:buClr>
                          <a:srgbClr val="AC2224"/>
                        </a:buClr>
                        <a:buFont typeface="Wingdings"/>
                        <a:buChar char=""/>
                        <a:tabLst>
                          <a:tab pos="286385" algn="l"/>
                        </a:tabLst>
                      </a:pPr>
                      <a:r>
                        <a:rPr lang="en-US" sz="3200" spc="-4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32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lang="en-US" sz="3200" spc="-2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er</a:t>
                      </a: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</a:pPr>
                      <a:r>
                        <a:rPr lang="en-US" sz="3200" dirty="0" err="1">
                          <a:latin typeface="Calibri"/>
                          <a:cs typeface="Calibri"/>
                        </a:rPr>
                        <a:t>ongewordenheid</a:t>
                      </a:r>
                      <a:endParaRPr sz="3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</a:pPr>
                      <a:r>
                        <a:rPr sz="3200" spc="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ennesi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)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463">
                <a:tc>
                  <a:txBody>
                    <a:bodyPr/>
                    <a:lstStyle/>
                    <a:p>
                      <a:pPr marL="286385" indent="-251460">
                        <a:lnSpc>
                          <a:spcPct val="100000"/>
                        </a:lnSpc>
                        <a:buClr>
                          <a:srgbClr val="AC2224"/>
                        </a:buClr>
                        <a:buFont typeface="Wingdings"/>
                        <a:buChar char=""/>
                        <a:tabLst>
                          <a:tab pos="286385" algn="l"/>
                        </a:tabLst>
                      </a:pPr>
                      <a:r>
                        <a:rPr lang="en-US" sz="3200" spc="-5" dirty="0">
                          <a:latin typeface="Calibri"/>
                          <a:cs typeface="Calibri"/>
                        </a:rPr>
                        <a:t>Zo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on</a:t>
                      </a:r>
                      <a:endParaRPr sz="3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</a:pPr>
                      <a:r>
                        <a:rPr lang="en-US" sz="3200" dirty="0" err="1">
                          <a:latin typeface="Calibri"/>
                          <a:cs typeface="Calibri"/>
                        </a:rPr>
                        <a:t>verwekt-zijn</a:t>
                      </a:r>
                      <a:endParaRPr sz="3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</a:pPr>
                      <a:r>
                        <a:rPr sz="3200" spc="1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ennesi</a:t>
                      </a:r>
                      <a:r>
                        <a:rPr sz="32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)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463">
                <a:tc>
                  <a:txBody>
                    <a:bodyPr/>
                    <a:lstStyle/>
                    <a:p>
                      <a:pPr marL="286385" indent="-251460">
                        <a:lnSpc>
                          <a:spcPct val="100000"/>
                        </a:lnSpc>
                        <a:buClr>
                          <a:srgbClr val="AC2224"/>
                        </a:buClr>
                        <a:buFont typeface="Wingdings"/>
                        <a:buChar char=""/>
                        <a:tabLst>
                          <a:tab pos="286385" algn="l"/>
                        </a:tabLst>
                      </a:pPr>
                      <a:r>
                        <a:rPr sz="32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lang="en-US" sz="3200" spc="-5" dirty="0">
                          <a:latin typeface="Calibri"/>
                          <a:cs typeface="Calibri"/>
                        </a:rPr>
                        <a:t>. </a:t>
                      </a:r>
                      <a:r>
                        <a:rPr lang="en-US" sz="3200" spc="-5" dirty="0" err="1">
                          <a:latin typeface="Calibri"/>
                          <a:cs typeface="Calibri"/>
                        </a:rPr>
                        <a:t>Geest</a:t>
                      </a:r>
                      <a:endParaRPr sz="3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</a:pPr>
                      <a:r>
                        <a:rPr lang="en-US" sz="3200" dirty="0" err="1">
                          <a:latin typeface="Calibri"/>
                          <a:cs typeface="Calibri"/>
                        </a:rPr>
                        <a:t>uitgang</a:t>
                      </a:r>
                      <a:endParaRPr sz="3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8445">
                        <a:lnSpc>
                          <a:spcPct val="100000"/>
                        </a:lnSpc>
                      </a:pPr>
                      <a:r>
                        <a:rPr sz="3200" spc="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ekpemp</a:t>
                      </a:r>
                      <a:r>
                        <a:rPr sz="3200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32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3200" dirty="0">
                          <a:latin typeface="Calibri"/>
                          <a:cs typeface="Calibri"/>
                        </a:rPr>
                        <a:t>)</a:t>
                      </a: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28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716" y="145546"/>
            <a:ext cx="9866883" cy="963468"/>
          </a:xfrm>
          <a:prstGeom prst="rect">
            <a:avLst/>
          </a:prstGeom>
        </p:spPr>
        <p:txBody>
          <a:bodyPr vert="horz" wrap="square" lIns="0" tIns="314070" rIns="0" bIns="0" rtlCol="0" anchor="ctr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200" b="1" spc="-5" dirty="0"/>
              <a:t>D</a:t>
            </a:r>
            <a:r>
              <a:rPr sz="4200" b="1" dirty="0"/>
              <a:t>e </a:t>
            </a:r>
            <a:r>
              <a:rPr sz="4200" b="1" spc="-5" dirty="0" err="1"/>
              <a:t>C</a:t>
            </a:r>
            <a:r>
              <a:rPr sz="4200" b="1" spc="5" dirty="0" err="1"/>
              <a:t>a</a:t>
            </a:r>
            <a:r>
              <a:rPr sz="4200" b="1" spc="-5" dirty="0" err="1"/>
              <a:t>ppa</a:t>
            </a:r>
            <a:r>
              <a:rPr sz="4200" b="1" spc="5" dirty="0" err="1"/>
              <a:t>d</a:t>
            </a:r>
            <a:r>
              <a:rPr sz="4200" b="1" spc="-5" dirty="0" err="1"/>
              <a:t>oci</a:t>
            </a:r>
            <a:r>
              <a:rPr lang="en-US" sz="4200" b="1" spc="-5" dirty="0" err="1"/>
              <a:t>ërs</a:t>
            </a:r>
            <a:r>
              <a:rPr lang="en-US" sz="4200" b="1" spc="-5" dirty="0"/>
              <a:t> (</a:t>
            </a:r>
            <a:r>
              <a:rPr lang="en-US" sz="4200" b="1" spc="-5" dirty="0" err="1"/>
              <a:t>Cappadocische</a:t>
            </a:r>
            <a:r>
              <a:rPr lang="en-US" sz="4200" b="1" spc="-5" dirty="0"/>
              <a:t> </a:t>
            </a:r>
            <a:r>
              <a:rPr lang="en-US" sz="4200" b="1" spc="-5" dirty="0" err="1"/>
              <a:t>kerkvaders</a:t>
            </a:r>
            <a:r>
              <a:rPr lang="en-US" sz="4200" b="1" spc="-5" dirty="0"/>
              <a:t>)</a:t>
            </a:r>
            <a:endParaRPr sz="42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615424" y="1988996"/>
            <a:ext cx="6032084" cy="16312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4160" indent="-251460">
              <a:buClr>
                <a:srgbClr val="AC2224"/>
              </a:buClr>
              <a:buFont typeface="Arial"/>
              <a:buChar char="•"/>
              <a:tabLst>
                <a:tab pos="264160" algn="l"/>
              </a:tabLst>
            </a:pPr>
            <a:r>
              <a:rPr sz="3200" b="1" dirty="0" err="1">
                <a:latin typeface="Calibri"/>
                <a:cs typeface="Calibri"/>
              </a:rPr>
              <a:t>Basil</a:t>
            </a:r>
            <a:r>
              <a:rPr lang="en-US" sz="3200" b="1" dirty="0" err="1">
                <a:latin typeface="Calibri"/>
                <a:cs typeface="Calibri"/>
              </a:rPr>
              <a:t>ius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lang="en-US" sz="3200" b="1" spc="-15" dirty="0">
                <a:latin typeface="Calibri"/>
                <a:cs typeface="Calibri"/>
              </a:rPr>
              <a:t>d</a:t>
            </a:r>
            <a:r>
              <a:rPr sz="3200" b="1" spc="-15" dirty="0">
                <a:latin typeface="Calibri"/>
                <a:cs typeface="Calibri"/>
              </a:rPr>
              <a:t>e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G</a:t>
            </a:r>
            <a:r>
              <a:rPr sz="3200" b="1" spc="-50" dirty="0">
                <a:latin typeface="Calibri"/>
                <a:cs typeface="Calibri"/>
              </a:rPr>
              <a:t>r</a:t>
            </a:r>
            <a:r>
              <a:rPr lang="en-US" sz="3200" b="1" spc="-15" dirty="0">
                <a:latin typeface="Calibri"/>
                <a:cs typeface="Calibri"/>
              </a:rPr>
              <a:t>o</a:t>
            </a:r>
            <a:r>
              <a:rPr sz="3200" b="1" spc="-10" dirty="0">
                <a:latin typeface="Calibri"/>
                <a:cs typeface="Calibri"/>
              </a:rPr>
              <a:t>t</a:t>
            </a:r>
            <a:r>
              <a:rPr lang="en-US" sz="3200" b="1" spc="-10" dirty="0">
                <a:latin typeface="Calibri"/>
                <a:cs typeface="Calibri"/>
              </a:rPr>
              <a:t>e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(3</a:t>
            </a:r>
            <a:r>
              <a:rPr sz="3200" spc="-25" dirty="0">
                <a:latin typeface="Calibri"/>
                <a:cs typeface="Calibri"/>
              </a:rPr>
              <a:t>3</a:t>
            </a:r>
            <a:r>
              <a:rPr sz="3200" spc="-15" dirty="0">
                <a:latin typeface="Calibri"/>
                <a:cs typeface="Calibri"/>
              </a:rPr>
              <a:t>0</a:t>
            </a:r>
            <a:r>
              <a:rPr sz="3200" spc="-5" dirty="0">
                <a:latin typeface="Calibri"/>
                <a:cs typeface="Calibri"/>
              </a:rPr>
              <a:t>-</a:t>
            </a:r>
            <a:r>
              <a:rPr sz="3200" spc="-15" dirty="0">
                <a:latin typeface="Calibri"/>
                <a:cs typeface="Calibri"/>
              </a:rPr>
              <a:t>3</a:t>
            </a:r>
            <a:r>
              <a:rPr sz="3200" spc="-25" dirty="0">
                <a:latin typeface="Calibri"/>
                <a:cs typeface="Calibri"/>
              </a:rPr>
              <a:t>7</a:t>
            </a:r>
            <a:r>
              <a:rPr sz="3200" dirty="0">
                <a:latin typeface="Calibri"/>
                <a:cs typeface="Calibri"/>
              </a:rPr>
              <a:t>9)</a:t>
            </a:r>
          </a:p>
          <a:p>
            <a:pPr marL="264160" indent="-251460">
              <a:spcBef>
                <a:spcPts val="600"/>
              </a:spcBef>
              <a:buClr>
                <a:srgbClr val="AC2224"/>
              </a:buClr>
              <a:buFont typeface="Arial"/>
              <a:buChar char="•"/>
              <a:tabLst>
                <a:tab pos="264160" algn="l"/>
              </a:tabLst>
            </a:pPr>
            <a:r>
              <a:rPr sz="3200" b="1" spc="-20" dirty="0">
                <a:latin typeface="Calibri"/>
                <a:cs typeface="Calibri"/>
              </a:rPr>
              <a:t>G</a:t>
            </a:r>
            <a:r>
              <a:rPr sz="3200" b="1" spc="-50" dirty="0">
                <a:latin typeface="Calibri"/>
                <a:cs typeface="Calibri"/>
              </a:rPr>
              <a:t>r</a:t>
            </a:r>
            <a:r>
              <a:rPr sz="3200" b="1" spc="-15" dirty="0">
                <a:latin typeface="Calibri"/>
                <a:cs typeface="Calibri"/>
              </a:rPr>
              <a:t>e</a:t>
            </a:r>
            <a:r>
              <a:rPr sz="3200" b="1" spc="-25" dirty="0">
                <a:latin typeface="Calibri"/>
                <a:cs typeface="Calibri"/>
              </a:rPr>
              <a:t>g</a:t>
            </a:r>
            <a:r>
              <a:rPr sz="3200" b="1" spc="-20" dirty="0">
                <a:latin typeface="Calibri"/>
                <a:cs typeface="Calibri"/>
              </a:rPr>
              <a:t>o</a:t>
            </a:r>
            <a:r>
              <a:rPr sz="3200" b="1" spc="-5" dirty="0">
                <a:latin typeface="Calibri"/>
                <a:cs typeface="Calibri"/>
              </a:rPr>
              <a:t>r</a:t>
            </a:r>
            <a:r>
              <a:rPr lang="en-US" sz="3200" b="1" spc="-15" dirty="0">
                <a:latin typeface="Calibri"/>
                <a:cs typeface="Calibri"/>
              </a:rPr>
              <a:t>ius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lang="en-US" sz="3200" b="1" spc="-5" dirty="0">
                <a:latin typeface="Calibri"/>
                <a:cs typeface="Calibri"/>
              </a:rPr>
              <a:t>v.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dirty="0" err="1">
                <a:latin typeface="Calibri"/>
                <a:cs typeface="Calibri"/>
              </a:rPr>
              <a:t>Nazian</a:t>
            </a:r>
            <a:r>
              <a:rPr sz="3200" b="1" spc="-20" dirty="0" err="1">
                <a:latin typeface="Calibri"/>
                <a:cs typeface="Calibri"/>
              </a:rPr>
              <a:t>z</a:t>
            </a:r>
            <a:r>
              <a:rPr lang="en-US" sz="3200" b="1" spc="-5" dirty="0" err="1">
                <a:latin typeface="Calibri"/>
                <a:cs typeface="Calibri"/>
              </a:rPr>
              <a:t>e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</a:t>
            </a:r>
            <a:r>
              <a:rPr sz="3200" spc="5" dirty="0">
                <a:latin typeface="Calibri"/>
                <a:cs typeface="Calibri"/>
              </a:rPr>
              <a:t>c</a:t>
            </a:r>
            <a:r>
              <a:rPr sz="3200" spc="-5" dirty="0">
                <a:latin typeface="Calibri"/>
                <a:cs typeface="Calibri"/>
              </a:rPr>
              <a:t>.</a:t>
            </a:r>
            <a:r>
              <a:rPr sz="3200" spc="-10" dirty="0">
                <a:latin typeface="Calibri"/>
                <a:cs typeface="Calibri"/>
              </a:rPr>
              <a:t>3</a:t>
            </a:r>
            <a:r>
              <a:rPr sz="3200" spc="-15" dirty="0">
                <a:latin typeface="Calibri"/>
                <a:cs typeface="Calibri"/>
              </a:rPr>
              <a:t>29</a:t>
            </a:r>
            <a:r>
              <a:rPr sz="3200" spc="-5" dirty="0">
                <a:latin typeface="Calibri"/>
                <a:cs typeface="Calibri"/>
              </a:rPr>
              <a:t>-</a:t>
            </a:r>
            <a:r>
              <a:rPr sz="3200" spc="-20" dirty="0">
                <a:latin typeface="Calibri"/>
                <a:cs typeface="Calibri"/>
              </a:rPr>
              <a:t>390)</a:t>
            </a:r>
            <a:endParaRPr sz="3200" dirty="0">
              <a:latin typeface="Calibri"/>
              <a:cs typeface="Calibri"/>
            </a:endParaRPr>
          </a:p>
          <a:p>
            <a:pPr marL="264160" indent="-251460">
              <a:spcBef>
                <a:spcPts val="600"/>
              </a:spcBef>
              <a:buClr>
                <a:srgbClr val="AC2224"/>
              </a:buClr>
              <a:buFont typeface="Arial"/>
              <a:buChar char="•"/>
              <a:tabLst>
                <a:tab pos="264160" algn="l"/>
              </a:tabLst>
            </a:pPr>
            <a:r>
              <a:rPr sz="3200" b="1" spc="-20" dirty="0">
                <a:latin typeface="Calibri"/>
                <a:cs typeface="Calibri"/>
              </a:rPr>
              <a:t>G</a:t>
            </a:r>
            <a:r>
              <a:rPr sz="3200" b="1" spc="-50" dirty="0">
                <a:latin typeface="Calibri"/>
                <a:cs typeface="Calibri"/>
              </a:rPr>
              <a:t>r</a:t>
            </a:r>
            <a:r>
              <a:rPr sz="3200" b="1" spc="-15" dirty="0">
                <a:latin typeface="Calibri"/>
                <a:cs typeface="Calibri"/>
              </a:rPr>
              <a:t>e</a:t>
            </a:r>
            <a:r>
              <a:rPr sz="3200" b="1" spc="-25" dirty="0">
                <a:latin typeface="Calibri"/>
                <a:cs typeface="Calibri"/>
              </a:rPr>
              <a:t>g</a:t>
            </a:r>
            <a:r>
              <a:rPr sz="3200" b="1" spc="-20" dirty="0">
                <a:latin typeface="Calibri"/>
                <a:cs typeface="Calibri"/>
              </a:rPr>
              <a:t>o</a:t>
            </a:r>
            <a:r>
              <a:rPr sz="3200" b="1" spc="-5" dirty="0">
                <a:latin typeface="Calibri"/>
                <a:cs typeface="Calibri"/>
              </a:rPr>
              <a:t>r</a:t>
            </a:r>
            <a:r>
              <a:rPr lang="en-US" sz="3200" b="1" spc="-15" dirty="0">
                <a:latin typeface="Calibri"/>
                <a:cs typeface="Calibri"/>
              </a:rPr>
              <a:t>ius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lang="en-US" sz="3200" b="1" spc="-5" dirty="0">
                <a:latin typeface="Calibri"/>
                <a:cs typeface="Calibri"/>
              </a:rPr>
              <a:t>v.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N</a:t>
            </a:r>
            <a:r>
              <a:rPr sz="3200" b="1" spc="-40" dirty="0">
                <a:latin typeface="Calibri"/>
                <a:cs typeface="Calibri"/>
              </a:rPr>
              <a:t>y</a:t>
            </a:r>
            <a:r>
              <a:rPr sz="3200" b="1" spc="-5" dirty="0">
                <a:latin typeface="Calibri"/>
                <a:cs typeface="Calibri"/>
              </a:rPr>
              <a:t>ss</a:t>
            </a:r>
            <a:r>
              <a:rPr sz="3200" b="1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(c.3</a:t>
            </a:r>
            <a:r>
              <a:rPr sz="3200" spc="-10" dirty="0">
                <a:latin typeface="Calibri"/>
                <a:cs typeface="Calibri"/>
              </a:rPr>
              <a:t>3</a:t>
            </a:r>
            <a:r>
              <a:rPr sz="3200" spc="-15" dirty="0">
                <a:latin typeface="Calibri"/>
                <a:cs typeface="Calibri"/>
              </a:rPr>
              <a:t>5</a:t>
            </a:r>
            <a:r>
              <a:rPr sz="3200" spc="-5" dirty="0">
                <a:latin typeface="Calibri"/>
                <a:cs typeface="Calibri"/>
              </a:rPr>
              <a:t>-</a:t>
            </a:r>
            <a:r>
              <a:rPr sz="3200" spc="-10" dirty="0">
                <a:latin typeface="Calibri"/>
                <a:cs typeface="Calibri"/>
              </a:rPr>
              <a:t>c.3</a:t>
            </a:r>
            <a:r>
              <a:rPr sz="3200" spc="-30" dirty="0">
                <a:latin typeface="Calibri"/>
                <a:cs typeface="Calibri"/>
              </a:rPr>
              <a:t>9</a:t>
            </a:r>
            <a:r>
              <a:rPr sz="3200" spc="-20" dirty="0">
                <a:latin typeface="Calibri"/>
                <a:cs typeface="Calibri"/>
              </a:rPr>
              <a:t>5</a:t>
            </a:r>
            <a:r>
              <a:rPr sz="3200" dirty="0">
                <a:latin typeface="Calibri"/>
                <a:cs typeface="Calibri"/>
              </a:rPr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8404" y="3990430"/>
            <a:ext cx="6783198" cy="18774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430" indent="-252729">
              <a:buClr>
                <a:srgbClr val="AC2224"/>
              </a:buClr>
              <a:buFont typeface="Arial"/>
              <a:buChar char="-"/>
              <a:tabLst>
                <a:tab pos="266065" algn="l"/>
                <a:tab pos="3747770" algn="l"/>
              </a:tabLst>
            </a:pPr>
            <a:r>
              <a:rPr lang="en-US" sz="2800" spc="-20" dirty="0" err="1">
                <a:latin typeface="Calibri"/>
                <a:cs typeface="Calibri"/>
              </a:rPr>
              <a:t>Versloegen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spc="-20" dirty="0" err="1">
                <a:latin typeface="Calibri"/>
                <a:cs typeface="Calibri"/>
              </a:rPr>
              <a:t>Arianisme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spc="-20" dirty="0" err="1">
                <a:latin typeface="Calibri"/>
                <a:cs typeface="Calibri"/>
              </a:rPr>
              <a:t>opnieuw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sz="2800" spc="-5" dirty="0" err="1">
                <a:latin typeface="Calibri"/>
                <a:cs typeface="Calibri"/>
              </a:rPr>
              <a:t>C</a:t>
            </a:r>
            <a:r>
              <a:rPr sz="2800" spc="-10" dirty="0" err="1">
                <a:latin typeface="Calibri"/>
                <a:cs typeface="Calibri"/>
              </a:rPr>
              <a:t>o</a:t>
            </a:r>
            <a:r>
              <a:rPr sz="2800" spc="-5" dirty="0" err="1">
                <a:latin typeface="Calibri"/>
                <a:cs typeface="Calibri"/>
              </a:rPr>
              <a:t>n</a:t>
            </a:r>
            <a:r>
              <a:rPr sz="2800" spc="-30" dirty="0" err="1">
                <a:latin typeface="Calibri"/>
                <a:cs typeface="Calibri"/>
              </a:rPr>
              <a:t>st</a:t>
            </a:r>
            <a:r>
              <a:rPr sz="2800" dirty="0" err="1">
                <a:latin typeface="Calibri"/>
                <a:cs typeface="Calibri"/>
              </a:rPr>
              <a:t>a</a:t>
            </a:r>
            <a:r>
              <a:rPr sz="2800" spc="-25" dirty="0" err="1">
                <a:latin typeface="Calibri"/>
                <a:cs typeface="Calibri"/>
              </a:rPr>
              <a:t>n</a:t>
            </a:r>
            <a:r>
              <a:rPr sz="2800" dirty="0" err="1">
                <a:latin typeface="Calibri"/>
                <a:cs typeface="Calibri"/>
              </a:rPr>
              <a:t>tinop</a:t>
            </a:r>
            <a:r>
              <a:rPr lang="en-US" sz="2800" dirty="0" err="1">
                <a:latin typeface="Calibri"/>
                <a:cs typeface="Calibri"/>
              </a:rPr>
              <a:t>e</a:t>
            </a:r>
            <a:r>
              <a:rPr sz="2800" dirty="0" err="1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381</a:t>
            </a:r>
            <a:endParaRPr sz="2800" dirty="0">
              <a:latin typeface="Calibri"/>
              <a:cs typeface="Calibri"/>
            </a:endParaRPr>
          </a:p>
          <a:p>
            <a:pPr marL="265430" indent="-252729">
              <a:spcBef>
                <a:spcPts val="600"/>
              </a:spcBef>
              <a:buClr>
                <a:srgbClr val="AC2224"/>
              </a:buClr>
              <a:buFont typeface="Arial"/>
              <a:buChar char="-"/>
              <a:tabLst>
                <a:tab pos="266065" algn="l"/>
              </a:tabLst>
            </a:pPr>
            <a:r>
              <a:rPr lang="en-US" sz="2800" spc="-55" dirty="0" err="1">
                <a:latin typeface="Calibri"/>
                <a:cs typeface="Calibri"/>
              </a:rPr>
              <a:t>Weerlegden</a:t>
            </a:r>
            <a:r>
              <a:rPr lang="en-US" sz="2800" spc="-55" dirty="0">
                <a:latin typeface="Calibri"/>
                <a:cs typeface="Calibri"/>
              </a:rPr>
              <a:t> 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Pneum</a:t>
            </a:r>
            <a:r>
              <a:rPr sz="2800" spc="-4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omachi</a:t>
            </a:r>
            <a:endParaRPr sz="2800" dirty="0">
              <a:latin typeface="Calibri"/>
              <a:cs typeface="Calibri"/>
            </a:endParaRPr>
          </a:p>
          <a:p>
            <a:pPr marL="12700">
              <a:spcBef>
                <a:spcPts val="600"/>
              </a:spcBef>
            </a:pPr>
            <a:r>
              <a:rPr sz="2800" dirty="0">
                <a:solidFill>
                  <a:srgbClr val="AC2224"/>
                </a:solidFill>
                <a:latin typeface="Arial"/>
                <a:cs typeface="Arial"/>
              </a:rPr>
              <a:t>-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2007" y="5436980"/>
            <a:ext cx="850970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nl-NL" sz="2800" spc="-15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lang="en-US" sz="2800" spc="10" dirty="0" err="1">
                <a:latin typeface="Calibri"/>
                <a:cs typeface="Calibri"/>
              </a:rPr>
              <a:t>moeten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spc="10" dirty="0" err="1">
                <a:latin typeface="Calibri"/>
                <a:cs typeface="Calibri"/>
              </a:rPr>
              <a:t>toegeven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spc="10" dirty="0" err="1">
                <a:latin typeface="Calibri"/>
                <a:cs typeface="Calibri"/>
              </a:rPr>
              <a:t>dat</a:t>
            </a:r>
            <a:r>
              <a:rPr lang="en-US" sz="2800" spc="10" dirty="0">
                <a:latin typeface="Calibri"/>
                <a:cs typeface="Calibri"/>
              </a:rPr>
              <a:t> de </a:t>
            </a:r>
            <a:r>
              <a:rPr lang="en-US" sz="2800" spc="10" dirty="0" err="1">
                <a:latin typeface="Calibri"/>
                <a:cs typeface="Calibri"/>
              </a:rPr>
              <a:t>Drie-eenheid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spc="10" dirty="0" err="1">
                <a:latin typeface="Calibri"/>
                <a:cs typeface="Calibri"/>
              </a:rPr>
              <a:t>een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spc="10" dirty="0" err="1">
                <a:latin typeface="Calibri"/>
                <a:cs typeface="Calibri"/>
              </a:rPr>
              <a:t>mysterie</a:t>
            </a:r>
            <a:r>
              <a:rPr lang="en-US" sz="2800" spc="10" dirty="0">
                <a:latin typeface="Calibri"/>
                <a:cs typeface="Calibri"/>
              </a:rPr>
              <a:t> is.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72366" y="1773706"/>
            <a:ext cx="4895088" cy="2630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8687943" y="6495920"/>
            <a:ext cx="264159" cy="216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500" b="0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nl-NL" smtClean="0"/>
              <a:pPr marL="25400"/>
              <a:t>17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825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87943" y="6495920"/>
            <a:ext cx="264159" cy="216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500" b="0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nl-NL" smtClean="0"/>
              <a:pPr marL="25400"/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8841" y="1698880"/>
            <a:ext cx="11114314" cy="49808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2740" marR="160655" indent="-320040">
              <a:buClr>
                <a:srgbClr val="C0504D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Ik </a:t>
            </a:r>
            <a:r>
              <a:rPr lang="nl-BE" sz="2400" b="1" i="1" dirty="0">
                <a:solidFill>
                  <a:srgbClr val="202122"/>
                </a:solidFill>
                <a:latin typeface="Arial" panose="020B0604020202020204" pitchFamily="34" charset="0"/>
              </a:rPr>
              <a:t>geloof in één God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, de </a:t>
            </a:r>
            <a:r>
              <a:rPr lang="nl-BE" sz="2400" b="1" i="1" dirty="0">
                <a:solidFill>
                  <a:srgbClr val="202122"/>
                </a:solidFill>
                <a:latin typeface="Arial" panose="020B0604020202020204" pitchFamily="34" charset="0"/>
              </a:rPr>
              <a:t>almachtige </a:t>
            </a:r>
            <a:r>
              <a:rPr lang="nl-BE" sz="2400" b="1" i="1" dirty="0">
                <a:solidFill>
                  <a:srgbClr val="2021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Vader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,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Schepper van de hemel en de aarde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, van alle zichtbare en onzichtbare dingen</a:t>
            </a:r>
            <a:endParaRPr lang="en-US" sz="2400" spc="-110" dirty="0">
              <a:latin typeface="Calibri"/>
              <a:cs typeface="Calibri"/>
            </a:endParaRPr>
          </a:p>
          <a:p>
            <a:pPr marL="332740" marR="5080" indent="-320040">
              <a:spcBef>
                <a:spcPts val="710"/>
              </a:spcBef>
              <a:buClr>
                <a:srgbClr val="C0504D"/>
              </a:buClr>
              <a:buSzPct val="60416"/>
              <a:buFont typeface="Wingdings"/>
              <a:buChar char=""/>
              <a:tabLst>
                <a:tab pos="332740" algn="l"/>
                <a:tab pos="2113915" algn="l"/>
              </a:tabLst>
            </a:pP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En in </a:t>
            </a:r>
            <a:r>
              <a:rPr lang="nl-BE" sz="2400" b="1" i="1" dirty="0">
                <a:solidFill>
                  <a:srgbClr val="202122"/>
                </a:solidFill>
                <a:latin typeface="Arial" panose="020B0604020202020204" pitchFamily="34" charset="0"/>
              </a:rPr>
              <a:t>één Here Jezus Christus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, de </a:t>
            </a:r>
            <a:r>
              <a:rPr lang="nl-BE" sz="2400" b="1" i="1" dirty="0">
                <a:solidFill>
                  <a:srgbClr val="202122"/>
                </a:solidFill>
                <a:latin typeface="Arial" panose="020B0604020202020204" pitchFamily="34" charset="0"/>
              </a:rPr>
              <a:t>eniggeboren </a:t>
            </a:r>
            <a:r>
              <a:rPr lang="nl-BE" sz="2400" b="1" i="1" dirty="0">
                <a:solidFill>
                  <a:srgbClr val="2021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Zoon</a:t>
            </a:r>
            <a:r>
              <a:rPr lang="nl-BE" sz="2400" b="1" i="1" dirty="0">
                <a:solidFill>
                  <a:srgbClr val="202122"/>
                </a:solidFill>
                <a:latin typeface="Arial" panose="020B0604020202020204" pitchFamily="34" charset="0"/>
              </a:rPr>
              <a:t> van God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, geboren uit de Vader voor alle eeuwen, God uit God, Licht uit Licht,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waarachtig God uit waarachtig God; geboren, niet gemaakt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, van hetzelfde Wezen</a:t>
            </a:r>
            <a:r>
              <a:rPr lang="en-US" sz="2400" i="1" spc="-5" dirty="0">
                <a:latin typeface="Calibri"/>
                <a:cs typeface="Calibri"/>
              </a:rPr>
              <a:t> </a:t>
            </a:r>
            <a:r>
              <a:rPr lang="en-US" sz="2400" i="1" u="sng" spc="-5" dirty="0" err="1">
                <a:latin typeface="Calibri"/>
                <a:cs typeface="Calibri"/>
              </a:rPr>
              <a:t>homo</a:t>
            </a:r>
            <a:r>
              <a:rPr lang="en-US" sz="2400" i="1" u="sng" dirty="0" err="1">
                <a:latin typeface="Calibri"/>
                <a:cs typeface="Calibri"/>
              </a:rPr>
              <a:t>o</a:t>
            </a:r>
            <a:r>
              <a:rPr lang="en-US" sz="2400" i="1" u="sng" spc="-5" dirty="0" err="1">
                <a:latin typeface="Calibri"/>
                <a:cs typeface="Calibri"/>
              </a:rPr>
              <a:t>usios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met de Vader; door Wie alle dingen gemaakt zijn.</a:t>
            </a:r>
          </a:p>
          <a:p>
            <a:pPr marL="332740" marR="5080" indent="-320040">
              <a:spcBef>
                <a:spcPts val="710"/>
              </a:spcBef>
              <a:buClr>
                <a:srgbClr val="C0504D"/>
              </a:buClr>
              <a:buSzPct val="60416"/>
              <a:buFont typeface="Wingdings"/>
              <a:buChar char=""/>
              <a:tabLst>
                <a:tab pos="332740" algn="l"/>
                <a:tab pos="2113915" algn="l"/>
              </a:tabLst>
            </a:pP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Die, om ons mensen en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om onze zaligheid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, is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neergekomen uit de hemel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en </a:t>
            </a:r>
            <a:r>
              <a:rPr lang="nl-BE" sz="2400" b="1" i="1" dirty="0">
                <a:solidFill>
                  <a:srgbClr val="202122"/>
                </a:solidFill>
                <a:latin typeface="Arial" panose="020B0604020202020204" pitchFamily="34" charset="0"/>
              </a:rPr>
              <a:t>vlees geworden door de </a:t>
            </a:r>
            <a:r>
              <a:rPr lang="nl-BE" sz="2400" b="1" i="1" dirty="0">
                <a:solidFill>
                  <a:srgbClr val="2021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Heilige Geest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uit de maagd Maria en een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mens geworden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is; ook voor ons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gekruisigd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is onder Pontius Pilatus,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geleden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heeft, en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begraven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is, en op de derde dag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opgestaan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is overeenkomstig de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Schriften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,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opgevaren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naar de hemel, zit aan de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rechterhand van de Vader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en zal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weerkomen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met heerlijkheid om te </a:t>
            </a:r>
            <a:r>
              <a:rPr lang="nl-BE" sz="2400" i="1" u="sng" dirty="0">
                <a:solidFill>
                  <a:srgbClr val="202122"/>
                </a:solidFill>
                <a:latin typeface="Arial" panose="020B0604020202020204" pitchFamily="34" charset="0"/>
              </a:rPr>
              <a:t>oordelen</a:t>
            </a:r>
            <a:r>
              <a:rPr lang="nl-BE" sz="2400" i="1" dirty="0">
                <a:solidFill>
                  <a:srgbClr val="202122"/>
                </a:solidFill>
                <a:latin typeface="Arial" panose="020B0604020202020204" pitchFamily="34" charset="0"/>
              </a:rPr>
              <a:t> de levenden en de doden; wiens rijk geen einde zal hebben.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112EE4D-73C3-3C13-4120-6263FFBD4F47}"/>
              </a:ext>
            </a:extLst>
          </p:cNvPr>
          <p:cNvSpPr txBox="1"/>
          <p:nvPr/>
        </p:nvSpPr>
        <p:spPr>
          <a:xfrm>
            <a:off x="957943" y="185057"/>
            <a:ext cx="1059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spc="-20" dirty="0">
                <a:latin typeface="+mn-lt"/>
              </a:rPr>
              <a:t>Geloofsbelijdenis van:</a:t>
            </a:r>
            <a:br>
              <a:rPr lang="nl-NL" sz="4000" b="1" spc="-20" dirty="0">
                <a:latin typeface="+mn-lt"/>
              </a:rPr>
            </a:br>
            <a:r>
              <a:rPr lang="nl-NL" sz="4000" b="1" spc="-20" dirty="0">
                <a:latin typeface="+mn-lt"/>
              </a:rPr>
              <a:t> </a:t>
            </a:r>
            <a:r>
              <a:rPr lang="nl-NL" sz="4000" b="1" spc="-20" dirty="0" err="1">
                <a:latin typeface="+mn-lt"/>
              </a:rPr>
              <a:t>Nicea</a:t>
            </a:r>
            <a:r>
              <a:rPr lang="nl-NL" sz="4000" b="1" spc="-15" dirty="0">
                <a:latin typeface="+mn-lt"/>
              </a:rPr>
              <a:t> (</a:t>
            </a:r>
            <a:r>
              <a:rPr lang="nl-NL" sz="4000" b="1" spc="-30" dirty="0">
                <a:latin typeface="+mn-lt"/>
              </a:rPr>
              <a:t>32</a:t>
            </a:r>
            <a:r>
              <a:rPr lang="nl-NL" sz="4000" b="1" spc="-25" dirty="0">
                <a:latin typeface="+mn-lt"/>
              </a:rPr>
              <a:t>5)</a:t>
            </a:r>
            <a:r>
              <a:rPr lang="nl-NL" sz="4000" b="1" spc="-5" dirty="0">
                <a:latin typeface="+mn-lt"/>
              </a:rPr>
              <a:t> </a:t>
            </a:r>
            <a:r>
              <a:rPr lang="nl-NL" sz="4000" b="1" dirty="0">
                <a:latin typeface="+mn-lt"/>
                <a:cs typeface="Calibri"/>
              </a:rPr>
              <a:t>–</a:t>
            </a:r>
            <a:r>
              <a:rPr lang="nl-NL" sz="4000" b="1" spc="5" dirty="0">
                <a:latin typeface="+mn-lt"/>
                <a:cs typeface="Calibri"/>
              </a:rPr>
              <a:t> </a:t>
            </a:r>
            <a:r>
              <a:rPr lang="nl-NL" sz="4000" b="1" spc="-30" dirty="0">
                <a:latin typeface="+mn-lt"/>
                <a:cs typeface="Calibri"/>
              </a:rPr>
              <a:t>Con</a:t>
            </a:r>
            <a:r>
              <a:rPr lang="nl-NL" sz="4000" b="1" spc="-65" dirty="0">
                <a:latin typeface="+mn-lt"/>
                <a:cs typeface="Calibri"/>
              </a:rPr>
              <a:t>st</a:t>
            </a:r>
            <a:r>
              <a:rPr lang="nl-NL" sz="4000" b="1" spc="-25" dirty="0">
                <a:latin typeface="+mn-lt"/>
                <a:cs typeface="Calibri"/>
              </a:rPr>
              <a:t>a</a:t>
            </a:r>
            <a:r>
              <a:rPr lang="nl-NL" sz="4000" b="1" spc="-60" dirty="0">
                <a:latin typeface="+mn-lt"/>
                <a:cs typeface="Calibri"/>
              </a:rPr>
              <a:t>n</a:t>
            </a:r>
            <a:r>
              <a:rPr lang="nl-NL" sz="4000" b="1" spc="-20" dirty="0">
                <a:latin typeface="+mn-lt"/>
                <a:cs typeface="Calibri"/>
              </a:rPr>
              <a:t>tinopel (</a:t>
            </a:r>
            <a:r>
              <a:rPr lang="nl-NL" sz="4000" b="1" spc="-30" dirty="0">
                <a:latin typeface="+mn-lt"/>
                <a:cs typeface="Calibri"/>
              </a:rPr>
              <a:t>381)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4822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1758"/>
            <a:ext cx="11168743" cy="1596975"/>
          </a:xfrm>
          <a:prstGeom prst="rect">
            <a:avLst/>
          </a:prstGeom>
        </p:spPr>
        <p:txBody>
          <a:bodyPr vert="horz" wrap="square" lIns="0" tIns="30137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nl-NL" sz="4200" b="1" spc="-20" dirty="0">
                <a:latin typeface="+mn-lt"/>
              </a:rPr>
              <a:t>Geloofsbelijdenis van:</a:t>
            </a:r>
            <a:br>
              <a:rPr lang="nl-NL" sz="4200" b="1" spc="-20" dirty="0">
                <a:latin typeface="+mn-lt"/>
              </a:rPr>
            </a:br>
            <a:r>
              <a:rPr lang="nl-NL" sz="4200" b="1" spc="-20" dirty="0">
                <a:latin typeface="+mn-lt"/>
              </a:rPr>
              <a:t> </a:t>
            </a:r>
            <a:r>
              <a:rPr sz="4200" b="1" spc="-20" dirty="0" err="1">
                <a:latin typeface="+mn-lt"/>
              </a:rPr>
              <a:t>Nicea</a:t>
            </a:r>
            <a:r>
              <a:rPr sz="4200" b="1" spc="-15" dirty="0">
                <a:latin typeface="+mn-lt"/>
              </a:rPr>
              <a:t> </a:t>
            </a:r>
            <a:r>
              <a:rPr lang="nl-NL" sz="4200" b="1" spc="-15" dirty="0">
                <a:latin typeface="+mn-lt"/>
              </a:rPr>
              <a:t>(</a:t>
            </a:r>
            <a:r>
              <a:rPr sz="4200" b="1" spc="-30" dirty="0">
                <a:latin typeface="+mn-lt"/>
              </a:rPr>
              <a:t>32</a:t>
            </a:r>
            <a:r>
              <a:rPr sz="4200" b="1" spc="-25" dirty="0">
                <a:latin typeface="+mn-lt"/>
              </a:rPr>
              <a:t>5</a:t>
            </a:r>
            <a:r>
              <a:rPr lang="nl-NL" sz="4200" b="1" spc="-25" dirty="0">
                <a:latin typeface="+mn-lt"/>
              </a:rPr>
              <a:t>)</a:t>
            </a:r>
            <a:r>
              <a:rPr sz="4200" b="1" spc="-5" dirty="0">
                <a:latin typeface="+mn-lt"/>
              </a:rPr>
              <a:t> </a:t>
            </a:r>
            <a:r>
              <a:rPr sz="4200" b="1" dirty="0">
                <a:latin typeface="+mn-lt"/>
                <a:cs typeface="Calibri"/>
              </a:rPr>
              <a:t>–</a:t>
            </a:r>
            <a:r>
              <a:rPr sz="4200" b="1" spc="5" dirty="0">
                <a:latin typeface="+mn-lt"/>
                <a:cs typeface="Calibri"/>
              </a:rPr>
              <a:t> </a:t>
            </a:r>
            <a:r>
              <a:rPr sz="4200" b="1" spc="-30" dirty="0" err="1">
                <a:latin typeface="+mn-lt"/>
                <a:cs typeface="Calibri"/>
              </a:rPr>
              <a:t>Con</a:t>
            </a:r>
            <a:r>
              <a:rPr sz="4200" b="1" spc="-65" dirty="0" err="1">
                <a:latin typeface="+mn-lt"/>
                <a:cs typeface="Calibri"/>
              </a:rPr>
              <a:t>st</a:t>
            </a:r>
            <a:r>
              <a:rPr sz="4200" b="1" spc="-25" dirty="0" err="1">
                <a:latin typeface="+mn-lt"/>
                <a:cs typeface="Calibri"/>
              </a:rPr>
              <a:t>a</a:t>
            </a:r>
            <a:r>
              <a:rPr sz="4200" b="1" spc="-60" dirty="0" err="1">
                <a:latin typeface="+mn-lt"/>
                <a:cs typeface="Calibri"/>
              </a:rPr>
              <a:t>n</a:t>
            </a:r>
            <a:r>
              <a:rPr sz="4200" b="1" spc="-20" dirty="0" err="1">
                <a:latin typeface="+mn-lt"/>
                <a:cs typeface="Calibri"/>
              </a:rPr>
              <a:t>tinop</a:t>
            </a:r>
            <a:r>
              <a:rPr lang="en-US" sz="4200" b="1" spc="-20" dirty="0" err="1">
                <a:latin typeface="+mn-lt"/>
                <a:cs typeface="Calibri"/>
              </a:rPr>
              <a:t>e</a:t>
            </a:r>
            <a:r>
              <a:rPr sz="4200" b="1" spc="-20" dirty="0" err="1">
                <a:latin typeface="+mn-lt"/>
                <a:cs typeface="Calibri"/>
              </a:rPr>
              <a:t>l</a:t>
            </a:r>
            <a:r>
              <a:rPr sz="4200" b="1" spc="-20" dirty="0">
                <a:latin typeface="+mn-lt"/>
                <a:cs typeface="Calibri"/>
              </a:rPr>
              <a:t> </a:t>
            </a:r>
            <a:r>
              <a:rPr lang="nl-NL" sz="4200" b="1" spc="-20" dirty="0">
                <a:latin typeface="+mn-lt"/>
                <a:cs typeface="Calibri"/>
              </a:rPr>
              <a:t>(</a:t>
            </a:r>
            <a:r>
              <a:rPr sz="4200" b="1" spc="-30" dirty="0">
                <a:latin typeface="+mn-lt"/>
                <a:cs typeface="Calibri"/>
              </a:rPr>
              <a:t>381</a:t>
            </a:r>
            <a:r>
              <a:rPr lang="nl-NL" sz="4200" b="1" spc="-30" dirty="0">
                <a:latin typeface="+mn-lt"/>
                <a:cs typeface="Calibri"/>
              </a:rPr>
              <a:t>)</a:t>
            </a:r>
            <a:endParaRPr sz="4200" b="1" dirty="0">
              <a:latin typeface="+mn-lt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87943" y="6495920"/>
            <a:ext cx="264159" cy="216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BE"/>
            </a:defPPr>
            <a:lvl1pPr marL="0" algn="l" defTabSz="914400" rtl="0" eaLnBrk="1" latinLnBrk="0" hangingPunct="1">
              <a:defRPr sz="1500" b="0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nl-NL" smtClean="0"/>
              <a:pPr marL="2540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93246" y="1965570"/>
            <a:ext cx="11405508" cy="4801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nl-BE" sz="3200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nl-BE" altLang="nl-BE" sz="3200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in de </a:t>
            </a:r>
            <a:r>
              <a:rPr lang="nl-BE" altLang="nl-BE" sz="3200" b="1" i="1" dirty="0">
                <a:solidFill>
                  <a:srgbClr val="202122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Heilige Geest</a:t>
            </a:r>
            <a:r>
              <a:rPr lang="nl-BE" altLang="nl-BE" sz="3200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BE" altLang="nl-BE" sz="3200" b="1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Here is en levend maakt, die van de Vader </a:t>
            </a:r>
            <a:r>
              <a:rPr lang="nl-BE" altLang="nl-BE" sz="3200" b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de Zoon</a:t>
            </a:r>
            <a:r>
              <a:rPr lang="nl-BE" altLang="nl-BE" sz="3200" b="1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uitgaat, die samen met de Vader en de Zoon aanbeden en verheerlijkt wordt, die gesproken heeft door de profeten.</a:t>
            </a:r>
            <a:endParaRPr lang="nl-BE" altLang="nl-BE" sz="3200" b="1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altLang="nl-BE" sz="3200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één heilige, algemene en apostolische kerk</a:t>
            </a: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altLang="nl-BE" sz="3200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</a:t>
            </a:r>
            <a:r>
              <a:rPr lang="nl-BE" altLang="nl-BE" sz="3200" i="1" dirty="0"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belijd één doop tot vergeving van de zonden</a:t>
            </a:r>
            <a:r>
              <a:rPr lang="nl-BE" altLang="nl-BE" sz="3200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BE" altLang="nl-BE" sz="3200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altLang="nl-BE" sz="3200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 verwacht de opstanding van de doden en het leven van de komende eeuw.</a:t>
            </a:r>
            <a:endParaRPr lang="nl-BE" altLang="nl-BE" sz="3200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altLang="nl-BE" sz="3200" i="1" dirty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  <a:endParaRPr lang="nl-BE" altLang="nl-BE" sz="3200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26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25CF9-8BAD-4334-A397-05518C182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43086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De manier hoe God Zich openbaart: </a:t>
            </a:r>
            <a:br>
              <a:rPr lang="nl-NL" b="1" dirty="0"/>
            </a:br>
            <a:r>
              <a:rPr lang="nl-NL" b="1" dirty="0"/>
              <a:t>De drie-enige God (triniteitsleer)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717830-5FA7-4ABA-9466-E581E66B6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819" y="1839686"/>
            <a:ext cx="11396361" cy="4718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Waarom de </a:t>
            </a:r>
            <a:r>
              <a:rPr lang="nl-NL" sz="3200" b="1" dirty="0"/>
              <a:t>Drie-eenheid</a:t>
            </a:r>
            <a:r>
              <a:rPr lang="nl-NL" sz="3200" dirty="0"/>
              <a:t> bespreken?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We </a:t>
            </a:r>
            <a:r>
              <a:rPr lang="nl-NL" sz="3200" u="sng" dirty="0"/>
              <a:t>geloven in God</a:t>
            </a:r>
            <a:r>
              <a:rPr lang="nl-NL" sz="32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Belangrijk: de Bijbelse leer over de </a:t>
            </a:r>
            <a:r>
              <a:rPr lang="nl-NL" sz="3200" u="sng" dirty="0"/>
              <a:t>natuur God</a:t>
            </a:r>
            <a:r>
              <a:rPr lang="nl-NL" sz="32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De </a:t>
            </a:r>
            <a:r>
              <a:rPr lang="nl-NL" sz="3200" u="sng" dirty="0"/>
              <a:t>ene God</a:t>
            </a:r>
            <a:r>
              <a:rPr lang="nl-NL" sz="3200" dirty="0"/>
              <a:t> van de Bijbel, openbaart Zich in </a:t>
            </a:r>
            <a:r>
              <a:rPr lang="nl-NL" sz="3200" u="sng" dirty="0"/>
              <a:t>drie Personen</a:t>
            </a:r>
            <a:r>
              <a:rPr lang="nl-NL" sz="3200" dirty="0"/>
              <a:t>.</a:t>
            </a:r>
          </a:p>
          <a:p>
            <a:pPr marL="0" indent="0">
              <a:buNone/>
            </a:pPr>
            <a:endParaRPr lang="nl-NL" sz="1500" dirty="0"/>
          </a:p>
          <a:p>
            <a:r>
              <a:rPr lang="nl-NL" sz="3200" dirty="0"/>
              <a:t>De </a:t>
            </a:r>
            <a:r>
              <a:rPr lang="nl-NL" sz="3200" b="1" dirty="0"/>
              <a:t>Drie-eenheid</a:t>
            </a:r>
            <a:r>
              <a:rPr lang="nl-NL" sz="3200" dirty="0"/>
              <a:t> is een </a:t>
            </a:r>
            <a:r>
              <a:rPr lang="nl-NL" sz="3200" u="sng" dirty="0"/>
              <a:t>dogmatische term</a:t>
            </a:r>
            <a:r>
              <a:rPr lang="nl-NL" sz="3200" dirty="0"/>
              <a:t>, maar wél </a:t>
            </a:r>
            <a:r>
              <a:rPr lang="nl-NL" sz="3200" u="sng" dirty="0"/>
              <a:t>Bijbelse leer</a:t>
            </a:r>
            <a:r>
              <a:rPr lang="nl-NL" sz="3200" dirty="0"/>
              <a:t>:</a:t>
            </a:r>
          </a:p>
          <a:p>
            <a:pPr marL="0" indent="0" algn="ctr">
              <a:buNone/>
            </a:pPr>
            <a:r>
              <a:rPr lang="nl-NL" sz="3200" i="1" dirty="0"/>
              <a:t>Want Drie zijn er, Die getuigen in den hemel, de </a:t>
            </a:r>
            <a:r>
              <a:rPr lang="nl-NL" sz="3200" b="1" i="1" dirty="0"/>
              <a:t>Vader</a:t>
            </a:r>
            <a:r>
              <a:rPr lang="nl-NL" sz="3200" i="1" dirty="0"/>
              <a:t>, het </a:t>
            </a:r>
            <a:r>
              <a:rPr lang="nl-NL" sz="3200" b="1" i="1" dirty="0"/>
              <a:t>Woord</a:t>
            </a:r>
            <a:r>
              <a:rPr lang="nl-NL" sz="3200" i="1" dirty="0"/>
              <a:t> en de </a:t>
            </a:r>
            <a:r>
              <a:rPr lang="nl-NL" sz="3200" b="1" i="1" dirty="0"/>
              <a:t>Heilige Geest</a:t>
            </a:r>
            <a:r>
              <a:rPr lang="nl-NL" sz="3200" i="1" dirty="0"/>
              <a:t>; en </a:t>
            </a:r>
            <a:r>
              <a:rPr lang="nl-NL" sz="3200" b="1" i="1" dirty="0">
                <a:highlight>
                  <a:srgbClr val="FFFF00"/>
                </a:highlight>
              </a:rPr>
              <a:t>deze Drie zijn Een</a:t>
            </a:r>
            <a:r>
              <a:rPr lang="nl-NL" sz="3200" i="1" dirty="0"/>
              <a:t>.</a:t>
            </a:r>
            <a:r>
              <a:rPr lang="nl-NL" sz="3200" dirty="0"/>
              <a:t> </a:t>
            </a:r>
          </a:p>
          <a:p>
            <a:pPr marL="0" indent="0" algn="ctr">
              <a:buNone/>
            </a:pPr>
            <a:r>
              <a:rPr lang="nl-NL" sz="3200" dirty="0"/>
              <a:t>– </a:t>
            </a:r>
            <a:r>
              <a:rPr lang="nl-NL" sz="3200" b="1" dirty="0"/>
              <a:t>1 Johannes 5:7 SV </a:t>
            </a:r>
            <a:r>
              <a:rPr lang="nl-NL" sz="3200" dirty="0"/>
              <a:t>; vgl. Johannes 1:1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6120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9819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65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BD05D6-1E78-4E6A-D32D-F2A887B3D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285821"/>
            <a:ext cx="6858000" cy="3442933"/>
          </a:xfrm>
        </p:spPr>
        <p:txBody>
          <a:bodyPr anchor="ctr">
            <a:normAutofit fontScale="90000"/>
          </a:bodyPr>
          <a:lstStyle/>
          <a:p>
            <a:r>
              <a:rPr lang="nl-NL" sz="5300" dirty="0"/>
              <a:t>Gods openbaring én verzoening mogelijk door:</a:t>
            </a:r>
            <a:br>
              <a:rPr lang="nl-NL" sz="5300" dirty="0"/>
            </a:br>
            <a:br>
              <a:rPr lang="nl-NL" sz="5300" dirty="0"/>
            </a:br>
            <a:r>
              <a:rPr lang="nl-NL" sz="7200" dirty="0"/>
              <a:t>De Drie-eenheid</a:t>
            </a:r>
            <a:r>
              <a:rPr lang="nl-NL" sz="3600" i="1" dirty="0"/>
              <a:t> </a:t>
            </a:r>
            <a:endParaRPr lang="nl-NL" sz="6300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6458CE-83FC-7EDB-B2B4-7B6B78B8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920" y="5685868"/>
            <a:ext cx="3566160" cy="760874"/>
          </a:xfrm>
        </p:spPr>
        <p:txBody>
          <a:bodyPr anchor="ctr">
            <a:normAutofit/>
          </a:bodyPr>
          <a:lstStyle/>
          <a:p>
            <a:r>
              <a:rPr lang="nl-NL" sz="3600" dirty="0"/>
              <a:t>Levi Shane Sminia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2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6261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3448A-A3FF-FB07-EB59-51C67393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0208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Feitelijke implicaties van de Drie-eenheid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220BC-7105-71BE-A3C9-204C9537B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87" y="1730828"/>
            <a:ext cx="11519226" cy="469596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3600" dirty="0"/>
              <a:t>De leer van de </a:t>
            </a:r>
            <a:r>
              <a:rPr lang="nl-NL" sz="3600" b="1" dirty="0"/>
              <a:t>Drie-eenheid</a:t>
            </a:r>
            <a:r>
              <a:rPr lang="nl-NL" sz="3600" dirty="0"/>
              <a:t> maakt </a:t>
            </a:r>
            <a:r>
              <a:rPr lang="nl-NL" sz="3600" b="1" dirty="0">
                <a:highlight>
                  <a:srgbClr val="FFFF00"/>
                </a:highlight>
              </a:rPr>
              <a:t>Gods openbaring</a:t>
            </a:r>
            <a:r>
              <a:rPr lang="nl-NL" sz="3600" b="1" dirty="0"/>
              <a:t> </a:t>
            </a:r>
            <a:r>
              <a:rPr lang="nl-NL" sz="3600" b="1" dirty="0">
                <a:highlight>
                  <a:srgbClr val="FFFF00"/>
                </a:highlight>
              </a:rPr>
              <a:t>mogelijk</a:t>
            </a:r>
            <a:r>
              <a:rPr lang="nl-NL" sz="3600" dirty="0"/>
              <a:t> zoals we die in </a:t>
            </a:r>
            <a:r>
              <a:rPr lang="nl-NL" sz="3600" b="1" dirty="0"/>
              <a:t>Christus</a:t>
            </a:r>
            <a:r>
              <a:rPr lang="nl-NL" sz="3600" dirty="0"/>
              <a:t> kennen </a:t>
            </a:r>
            <a:r>
              <a:rPr lang="nl-NL" sz="3200" dirty="0"/>
              <a:t>(Johannes 1:18*)</a:t>
            </a:r>
            <a:r>
              <a:rPr lang="nl-NL" sz="3600" dirty="0"/>
              <a:t>. </a:t>
            </a:r>
          </a:p>
          <a:p>
            <a:r>
              <a:rPr lang="nl-NL" sz="3200" dirty="0"/>
              <a:t>Niemand kan God zien en leven (Ex. 33:20; 1 Tim 6:16*), maar </a:t>
            </a:r>
            <a:r>
              <a:rPr lang="nl-NL" sz="3200" b="1" dirty="0"/>
              <a:t>God de Zoon</a:t>
            </a:r>
            <a:r>
              <a:rPr lang="nl-NL" sz="3200" dirty="0"/>
              <a:t> is de </a:t>
            </a:r>
            <a:r>
              <a:rPr lang="nl-NL" sz="3200" b="1" dirty="0"/>
              <a:t>feitelijke verschijning </a:t>
            </a:r>
            <a:r>
              <a:rPr lang="nl-NL" sz="3200" dirty="0"/>
              <a:t>van </a:t>
            </a:r>
            <a:r>
              <a:rPr lang="nl-NL" sz="3200" b="1" dirty="0"/>
              <a:t>God in het vlees</a:t>
            </a:r>
            <a:r>
              <a:rPr lang="nl-NL" sz="3200" dirty="0"/>
              <a:t>.</a:t>
            </a:r>
          </a:p>
          <a:p>
            <a:endParaRPr lang="nl-NL" sz="1800" dirty="0"/>
          </a:p>
          <a:p>
            <a:pPr marL="514350" indent="-514350">
              <a:buFont typeface="+mj-lt"/>
              <a:buAutoNum type="arabicPeriod" startAt="2"/>
            </a:pPr>
            <a:r>
              <a:rPr lang="nl-NL" sz="3600" dirty="0"/>
              <a:t>De </a:t>
            </a:r>
            <a:r>
              <a:rPr lang="nl-NL" sz="3600" b="1" dirty="0"/>
              <a:t>Drie-eenheid</a:t>
            </a:r>
            <a:r>
              <a:rPr lang="nl-NL" sz="3600" dirty="0"/>
              <a:t> maakt </a:t>
            </a:r>
            <a:r>
              <a:rPr lang="nl-NL" sz="3600" b="1" dirty="0">
                <a:highlight>
                  <a:srgbClr val="FFFF00"/>
                </a:highlight>
              </a:rPr>
              <a:t>verzoening</a:t>
            </a:r>
            <a:r>
              <a:rPr lang="nl-NL" sz="3600" dirty="0"/>
              <a:t> mogelijk. </a:t>
            </a:r>
          </a:p>
          <a:p>
            <a:r>
              <a:rPr lang="nl-NL" sz="3200" dirty="0"/>
              <a:t>De </a:t>
            </a:r>
            <a:r>
              <a:rPr lang="nl-NL" sz="3200" b="1" dirty="0"/>
              <a:t>verlossing van de zondige </a:t>
            </a:r>
            <a:r>
              <a:rPr lang="nl-NL" sz="3200" dirty="0"/>
              <a:t>mens werd volbracht door de onderscheidene maar verenigde </a:t>
            </a:r>
            <a:r>
              <a:rPr lang="nl-NL" sz="3200" b="1" dirty="0"/>
              <a:t>werkingen</a:t>
            </a:r>
            <a:r>
              <a:rPr lang="nl-NL" sz="3200" dirty="0"/>
              <a:t> van </a:t>
            </a:r>
            <a:r>
              <a:rPr lang="nl-NL" sz="3200" b="1" dirty="0"/>
              <a:t>elke Persoon </a:t>
            </a:r>
            <a:r>
              <a:rPr lang="nl-NL" sz="3200" dirty="0"/>
              <a:t>van  de Godheid (Hebreeën 9:14*).</a:t>
            </a:r>
          </a:p>
        </p:txBody>
      </p:sp>
    </p:spTree>
    <p:extLst>
      <p:ext uri="{BB962C8B-B14F-4D97-AF65-F5344CB8AC3E}">
        <p14:creationId xmlns:p14="http://schemas.microsoft.com/office/powerpoint/2010/main" val="414730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57635A-0E4A-ED2A-4917-0ED33A239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4" y="1730825"/>
            <a:ext cx="11604172" cy="4865917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3"/>
            </a:pPr>
            <a:r>
              <a:rPr lang="nl-NL" sz="3600" dirty="0"/>
              <a:t>Omdat God drie-enig is, is </a:t>
            </a:r>
            <a:r>
              <a:rPr lang="nl-NL" sz="3600" b="1" dirty="0"/>
              <a:t>Hij </a:t>
            </a:r>
            <a:r>
              <a:rPr lang="nl-NL" sz="3600" b="1" dirty="0">
                <a:highlight>
                  <a:srgbClr val="FFFF00"/>
                </a:highlight>
              </a:rPr>
              <a:t>eeuwig</a:t>
            </a:r>
            <a:r>
              <a:rPr lang="nl-NL" sz="3600" b="1" dirty="0"/>
              <a:t> en alleen </a:t>
            </a:r>
            <a:r>
              <a:rPr lang="nl-NL" sz="3600" b="1" dirty="0">
                <a:highlight>
                  <a:srgbClr val="FFFF00"/>
                </a:highlight>
              </a:rPr>
              <a:t>gebonden</a:t>
            </a:r>
            <a:r>
              <a:rPr lang="nl-NL" sz="3600" dirty="0"/>
              <a:t> aan </a:t>
            </a:r>
            <a:r>
              <a:rPr lang="nl-NL" sz="3600" b="1" dirty="0">
                <a:highlight>
                  <a:srgbClr val="FFFF00"/>
                </a:highlight>
              </a:rPr>
              <a:t>Zijn eigen wezen</a:t>
            </a:r>
            <a:r>
              <a:rPr lang="nl-NL" sz="3600" dirty="0"/>
              <a:t> </a:t>
            </a:r>
            <a:r>
              <a:rPr lang="nl-NL" sz="3000" dirty="0"/>
              <a:t>(Handelingen 17:25)</a:t>
            </a:r>
            <a:r>
              <a:rPr lang="nl-NL" sz="3600" dirty="0"/>
              <a:t>.</a:t>
            </a:r>
            <a:endParaRPr lang="nl-NL" sz="500" dirty="0"/>
          </a:p>
          <a:p>
            <a:pPr lvl="2">
              <a:lnSpc>
                <a:spcPct val="94000"/>
              </a:lnSpc>
            </a:pPr>
            <a:r>
              <a:rPr lang="nl-NL" sz="3000" dirty="0"/>
              <a:t>Hij is totaal </a:t>
            </a:r>
            <a:r>
              <a:rPr lang="nl-NL" sz="3000" b="1" dirty="0"/>
              <a:t>onafhankelijk van Zijn schepping</a:t>
            </a:r>
            <a:r>
              <a:rPr lang="nl-NL" sz="3000" dirty="0"/>
              <a:t>.</a:t>
            </a:r>
          </a:p>
          <a:p>
            <a:pPr lvl="2">
              <a:lnSpc>
                <a:spcPct val="94000"/>
              </a:lnSpc>
            </a:pPr>
            <a:r>
              <a:rPr lang="nl-NL" sz="3000" dirty="0"/>
              <a:t>Hij heeft </a:t>
            </a:r>
            <a:r>
              <a:rPr lang="nl-NL" sz="3000" b="1" dirty="0"/>
              <a:t>nooit onvervulde behoeften </a:t>
            </a:r>
            <a:r>
              <a:rPr lang="nl-NL" sz="3000" dirty="0"/>
              <a:t>gekend</a:t>
            </a:r>
          </a:p>
          <a:p>
            <a:pPr lvl="2">
              <a:lnSpc>
                <a:spcPct val="94000"/>
              </a:lnSpc>
            </a:pPr>
            <a:r>
              <a:rPr lang="nl-NL" sz="3000" dirty="0"/>
              <a:t>Tussen de drie Personen van de Drie-eenheid is altijd een </a:t>
            </a:r>
            <a:r>
              <a:rPr lang="nl-NL" sz="3000" b="1" dirty="0"/>
              <a:t>totale onderlinge harmonie en werking</a:t>
            </a:r>
            <a:r>
              <a:rPr lang="nl-NL" sz="3000" dirty="0"/>
              <a:t> geweest.</a:t>
            </a:r>
          </a:p>
          <a:p>
            <a:pPr marL="0" indent="0">
              <a:buNone/>
            </a:pPr>
            <a:endParaRPr lang="nl-NL" sz="11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 startAt="4"/>
            </a:pPr>
            <a:r>
              <a:rPr lang="nl-NL" sz="3600" dirty="0"/>
              <a:t>De Drie-eenheid is het </a:t>
            </a:r>
            <a:r>
              <a:rPr lang="nl-NL" sz="3600" b="1" dirty="0"/>
              <a:t>ultieme voorbeeld </a:t>
            </a:r>
            <a:r>
              <a:rPr lang="nl-NL" sz="3600" dirty="0"/>
              <a:t>voor de </a:t>
            </a:r>
            <a:r>
              <a:rPr lang="nl-NL" sz="3600" b="1" dirty="0" err="1"/>
              <a:t>ver-houdingen</a:t>
            </a:r>
            <a:r>
              <a:rPr lang="nl-NL" sz="3600" b="1" dirty="0"/>
              <a:t> </a:t>
            </a:r>
            <a:r>
              <a:rPr lang="nl-NL" sz="3600" dirty="0"/>
              <a:t>in het </a:t>
            </a:r>
            <a:r>
              <a:rPr lang="nl-NL" sz="3600" b="1" dirty="0">
                <a:highlight>
                  <a:srgbClr val="FFFF00"/>
                </a:highlight>
              </a:rPr>
              <a:t>lichaam van Christus</a:t>
            </a:r>
            <a:r>
              <a:rPr lang="nl-NL" sz="3600" b="1" dirty="0"/>
              <a:t> </a:t>
            </a:r>
            <a:r>
              <a:rPr lang="nl-NL" sz="3600" dirty="0"/>
              <a:t>en in het </a:t>
            </a:r>
            <a:r>
              <a:rPr lang="nl-NL" sz="3600" b="1" dirty="0">
                <a:highlight>
                  <a:srgbClr val="FFFF00"/>
                </a:highlight>
              </a:rPr>
              <a:t>huwelijk</a:t>
            </a:r>
            <a:r>
              <a:rPr lang="nl-NL" sz="3600" dirty="0"/>
              <a:t>  </a:t>
            </a:r>
            <a:r>
              <a:rPr lang="nl-NL" dirty="0"/>
              <a:t>(1 Korinthe 11:3; 12:4-6; </a:t>
            </a:r>
            <a:r>
              <a:rPr lang="nl-NL" dirty="0" err="1"/>
              <a:t>Efeze</a:t>
            </a:r>
            <a:r>
              <a:rPr lang="nl-NL" dirty="0"/>
              <a:t> 4:4-7).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5747AC-45CB-1541-CFB2-B9D8A620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0208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Feitelijke implicaties van de Drie-eenheid</a:t>
            </a:r>
          </a:p>
        </p:txBody>
      </p:sp>
    </p:spTree>
    <p:extLst>
      <p:ext uri="{BB962C8B-B14F-4D97-AF65-F5344CB8AC3E}">
        <p14:creationId xmlns:p14="http://schemas.microsoft.com/office/powerpoint/2010/main" val="305309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9819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65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BD05D6-1E78-4E6A-D32D-F2A887B3D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285821"/>
            <a:ext cx="6858000" cy="3442933"/>
          </a:xfrm>
        </p:spPr>
        <p:txBody>
          <a:bodyPr anchor="ctr">
            <a:normAutofit/>
          </a:bodyPr>
          <a:lstStyle/>
          <a:p>
            <a:r>
              <a:rPr lang="nl-NL" sz="5300" dirty="0"/>
              <a:t>Theologie - </a:t>
            </a:r>
            <a:r>
              <a:rPr lang="nl-NL" sz="5300" dirty="0" err="1"/>
              <a:t>Godsleer</a:t>
            </a:r>
            <a:br>
              <a:rPr lang="nl-NL" sz="5300" dirty="0"/>
            </a:br>
            <a:br>
              <a:rPr lang="nl-NL" sz="5300" dirty="0"/>
            </a:br>
            <a:r>
              <a:rPr lang="nl-NL" sz="7200" dirty="0"/>
              <a:t>De Drie-eenheid</a:t>
            </a:r>
            <a:r>
              <a:rPr lang="nl-NL" sz="3600" i="1" dirty="0"/>
              <a:t> </a:t>
            </a:r>
            <a:endParaRPr lang="nl-NL" sz="6300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6458CE-83FC-7EDB-B2B4-7B6B78B8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920" y="5685868"/>
            <a:ext cx="3566160" cy="760874"/>
          </a:xfrm>
        </p:spPr>
        <p:txBody>
          <a:bodyPr anchor="ctr">
            <a:normAutofit/>
          </a:bodyPr>
          <a:lstStyle/>
          <a:p>
            <a:r>
              <a:rPr lang="nl-NL" sz="3600" dirty="0"/>
              <a:t>Levi Shane Sminia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2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908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0CD9E-A445-651C-0D27-8EE195D44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AEF32620-8E59-9302-DC64-2004863F78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52" r="9091" b="167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21047D7-DA88-8D5E-FAA6-9A93038DC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2FE841-8A08-3338-0E8E-1741ABF6D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>
            <a:normAutofit/>
          </a:bodyPr>
          <a:lstStyle/>
          <a:p>
            <a:r>
              <a:rPr lang="nl-NL" sz="5400" b="1" dirty="0"/>
              <a:t>Schriftlezingen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5DADF1-2BC9-5425-4C44-23367C4C4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09" y="2121763"/>
            <a:ext cx="6620505" cy="2874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b="1" dirty="0"/>
              <a:t>Oude Testament</a:t>
            </a:r>
          </a:p>
          <a:p>
            <a:r>
              <a:rPr lang="nl-NL" sz="3200" dirty="0"/>
              <a:t>Deuteronomium 6:1-6</a:t>
            </a:r>
          </a:p>
          <a:p>
            <a:pPr marL="0" indent="0">
              <a:buNone/>
            </a:pPr>
            <a:endParaRPr lang="nl-NL" sz="1050" dirty="0"/>
          </a:p>
          <a:p>
            <a:pPr marL="0" indent="0">
              <a:buNone/>
            </a:pPr>
            <a:r>
              <a:rPr lang="nl-NL" sz="3200" b="1" dirty="0"/>
              <a:t>Nieuwe Testament</a:t>
            </a:r>
          </a:p>
          <a:p>
            <a:r>
              <a:rPr lang="nl-NL" sz="3200" dirty="0"/>
              <a:t>1 Johannes 5:1-13</a:t>
            </a:r>
          </a:p>
        </p:txBody>
      </p:sp>
    </p:spTree>
    <p:extLst>
      <p:ext uri="{BB962C8B-B14F-4D97-AF65-F5344CB8AC3E}">
        <p14:creationId xmlns:p14="http://schemas.microsoft.com/office/powerpoint/2010/main" val="296032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7F8894-09BE-237D-48ED-210FA44F0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42" y="386897"/>
            <a:ext cx="10657114" cy="1325563"/>
          </a:xfrm>
        </p:spPr>
        <p:txBody>
          <a:bodyPr/>
          <a:lstStyle/>
          <a:p>
            <a:pPr algn="ctr"/>
            <a:r>
              <a:rPr lang="nl-NL" b="1" dirty="0"/>
              <a:t>1) God openbaart zich in Zijn drie-enige </a:t>
            </a:r>
            <a:r>
              <a:rPr lang="nl-NL" b="1" u="sng" dirty="0"/>
              <a:t>natuur</a:t>
            </a:r>
            <a:r>
              <a:rPr lang="nl-NL" b="1" dirty="0"/>
              <a:t>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5DCC87-D681-AD50-6C03-43959E699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985" y="2013857"/>
            <a:ext cx="11332029" cy="4359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/>
              <a:t>Vier essentiële Bijbelse implicaties over de Drie-eenheid: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Er is één en slechts één ware, en levende God.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Deze ene God bestaat van eeuwigheid af aan uit drie Personen, God de: Vader, Zoon en Heilige Geest.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Deze drie Personen zijn volmaakt gelijk in eigenschappen, Ieder met dezelfde Goddelijke natuur.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Hoewel elke Persoon volledig en volkomen God is, zijn Ze niet identiek.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924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A83B8-3BB6-2BB4-8B3C-75785A5CF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324" y="208290"/>
            <a:ext cx="11667347" cy="1325563"/>
          </a:xfrm>
        </p:spPr>
        <p:txBody>
          <a:bodyPr/>
          <a:lstStyle/>
          <a:p>
            <a:pPr algn="ctr"/>
            <a:r>
              <a:rPr lang="nl-NL" b="1" dirty="0"/>
              <a:t>2) God openbaart zich in Zijn heilige </a:t>
            </a:r>
            <a:r>
              <a:rPr lang="nl-NL" b="1" u="sng" dirty="0"/>
              <a:t>Eigenschappen</a:t>
            </a:r>
            <a:r>
              <a:rPr lang="nl-NL" b="1" dirty="0"/>
              <a:t>: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09905C8-6184-1077-4F82-BFA10C2B8D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780833"/>
              </p:ext>
            </p:extLst>
          </p:nvPr>
        </p:nvGraphicFramePr>
        <p:xfrm>
          <a:off x="838199" y="1610906"/>
          <a:ext cx="10515600" cy="2849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9BD14638-2E31-2E49-68B6-0BDEE05F1B33}"/>
              </a:ext>
            </a:extLst>
          </p:cNvPr>
          <p:cNvSpPr txBox="1"/>
          <p:nvPr/>
        </p:nvSpPr>
        <p:spPr>
          <a:xfrm>
            <a:off x="457840" y="4831839"/>
            <a:ext cx="1127631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500" dirty="0"/>
              <a:t>In </a:t>
            </a:r>
            <a:r>
              <a:rPr lang="nl-NL" sz="3500" b="1" dirty="0">
                <a:highlight>
                  <a:srgbClr val="FFFF00"/>
                </a:highlight>
              </a:rPr>
              <a:t>Zijn heiligheid</a:t>
            </a:r>
            <a:r>
              <a:rPr lang="nl-NL" sz="3500" dirty="0"/>
              <a:t> (Hebr.: </a:t>
            </a:r>
            <a:r>
              <a:rPr lang="he-IL" sz="3500" dirty="0"/>
              <a:t>קָדוֹשׁ</a:t>
            </a:r>
            <a:r>
              <a:rPr lang="nl-NL" sz="3500" dirty="0"/>
              <a:t> en Grieks: </a:t>
            </a:r>
            <a:r>
              <a:rPr lang="el-GR" sz="3500" dirty="0"/>
              <a:t>ἅγιος</a:t>
            </a:r>
            <a:r>
              <a:rPr lang="nl-NL" sz="3500" dirty="0"/>
              <a:t>), almacht, soevereiniteit, alwetendheid én wijsheid, </a:t>
            </a:r>
            <a:r>
              <a:rPr lang="nl-NL" sz="3500" b="1" dirty="0"/>
              <a:t>spreekt God altijd de waarheid</a:t>
            </a:r>
            <a:r>
              <a:rPr lang="nl-NL" sz="3500" dirty="0"/>
              <a:t> en kan NIET liegen </a:t>
            </a:r>
            <a:r>
              <a:rPr lang="nl-NL" sz="2800" dirty="0"/>
              <a:t>(Titus 1:2).</a:t>
            </a:r>
            <a:endParaRPr lang="nl-NL" sz="3500" dirty="0"/>
          </a:p>
        </p:txBody>
      </p:sp>
    </p:spTree>
    <p:extLst>
      <p:ext uri="{BB962C8B-B14F-4D97-AF65-F5344CB8AC3E}">
        <p14:creationId xmlns:p14="http://schemas.microsoft.com/office/powerpoint/2010/main" val="390883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9819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65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BD05D6-1E78-4E6A-D32D-F2A887B3D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285821"/>
            <a:ext cx="6858000" cy="3442933"/>
          </a:xfrm>
        </p:spPr>
        <p:txBody>
          <a:bodyPr anchor="ctr">
            <a:normAutofit/>
          </a:bodyPr>
          <a:lstStyle/>
          <a:p>
            <a:r>
              <a:rPr lang="nl-NL" sz="5300" u="sng" dirty="0"/>
              <a:t>Monotheïsme</a:t>
            </a:r>
            <a:r>
              <a:rPr lang="nl-NL" sz="5300" dirty="0"/>
              <a:t>: één God</a:t>
            </a:r>
            <a:br>
              <a:rPr lang="nl-NL" sz="5300" dirty="0"/>
            </a:br>
            <a:br>
              <a:rPr lang="nl-NL" sz="5300" dirty="0"/>
            </a:br>
            <a:r>
              <a:rPr lang="nl-NL" sz="7200" dirty="0"/>
              <a:t>De Drie-eenheid</a:t>
            </a:r>
            <a:r>
              <a:rPr lang="nl-NL" sz="3600" i="1" dirty="0"/>
              <a:t> </a:t>
            </a:r>
            <a:endParaRPr lang="nl-NL" sz="6300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6458CE-83FC-7EDB-B2B4-7B6B78B8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920" y="5685868"/>
            <a:ext cx="3566160" cy="760874"/>
          </a:xfrm>
        </p:spPr>
        <p:txBody>
          <a:bodyPr anchor="ctr">
            <a:normAutofit/>
          </a:bodyPr>
          <a:lstStyle/>
          <a:p>
            <a:r>
              <a:rPr lang="nl-NL" sz="3600" dirty="0"/>
              <a:t>Levi Shane Sminia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2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106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7E9B8-7F7E-4F09-BBF3-AB7B6EA8C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916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Er is maar één God: monotheïsme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15AA8A-87B0-4551-9728-0BC799644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498" y="1828799"/>
            <a:ext cx="11771003" cy="4724399"/>
          </a:xfrm>
        </p:spPr>
        <p:txBody>
          <a:bodyPr>
            <a:normAutofit/>
          </a:bodyPr>
          <a:lstStyle/>
          <a:p>
            <a:r>
              <a:rPr lang="nl-NL" sz="3400" dirty="0"/>
              <a:t>Niets van groter fundamenteel belang: </a:t>
            </a:r>
            <a:r>
              <a:rPr lang="nl-NL" sz="3400" b="1" dirty="0"/>
              <a:t>monotheïsme</a:t>
            </a:r>
            <a:r>
              <a:rPr lang="nl-NL" sz="3400" dirty="0"/>
              <a:t>, we geloven in één levende God </a:t>
            </a:r>
            <a:r>
              <a:rPr lang="nl-NL" dirty="0"/>
              <a:t>(Deuteronomium 6:4-5)</a:t>
            </a:r>
            <a:r>
              <a:rPr lang="nl-NL" sz="3400" dirty="0"/>
              <a:t>.</a:t>
            </a:r>
          </a:p>
          <a:p>
            <a:r>
              <a:rPr lang="nl-NL" sz="3400" dirty="0"/>
              <a:t>God verwerpt polytheïsme (geloof in meerdere ‘goden’) en eist exclusieve toewijding </a:t>
            </a:r>
            <a:r>
              <a:rPr lang="nl-NL" dirty="0"/>
              <a:t>(Jes. 45:5*; 46:9; Deut. 4:35; 1 Kon. 8:60)</a:t>
            </a:r>
            <a:r>
              <a:rPr lang="nl-NL" sz="3400" dirty="0"/>
              <a:t>.</a:t>
            </a:r>
          </a:p>
          <a:p>
            <a:r>
              <a:rPr lang="nl-NL" sz="3400" dirty="0"/>
              <a:t>Het Nieuwe Testament bevestigt de Godheid van de Vader, de Zoon en de Heilige Geest </a:t>
            </a:r>
            <a:r>
              <a:rPr lang="nl-NL" dirty="0"/>
              <a:t>(Johannes 17:3; 1 Timotheüs 2:5; Markus 12:29 – verwijzing Deut. 6:4-5)</a:t>
            </a:r>
            <a:r>
              <a:rPr lang="nl-NL" sz="3400" dirty="0"/>
              <a:t>.</a:t>
            </a:r>
          </a:p>
          <a:p>
            <a:r>
              <a:rPr lang="nl-NL" sz="3400" dirty="0"/>
              <a:t>God de Vader en Jezus Christus Zijn één </a:t>
            </a:r>
            <a:r>
              <a:rPr lang="nl-NL" dirty="0"/>
              <a:t>(Johannes 10:25-30*)</a:t>
            </a:r>
            <a:r>
              <a:rPr lang="nl-NL" sz="3400" dirty="0"/>
              <a:t>.</a:t>
            </a:r>
          </a:p>
          <a:p>
            <a:pPr marL="0" indent="0">
              <a:buNone/>
            </a:pPr>
            <a:endParaRPr lang="nl-NL" sz="300" dirty="0"/>
          </a:p>
        </p:txBody>
      </p:sp>
    </p:spTree>
    <p:extLst>
      <p:ext uri="{BB962C8B-B14F-4D97-AF65-F5344CB8AC3E}">
        <p14:creationId xmlns:p14="http://schemas.microsoft.com/office/powerpoint/2010/main" val="323974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9819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65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BD05D6-1E78-4E6A-D32D-F2A887B3D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509240"/>
            <a:ext cx="6858000" cy="3442933"/>
          </a:xfrm>
        </p:spPr>
        <p:txBody>
          <a:bodyPr anchor="ctr">
            <a:normAutofit/>
          </a:bodyPr>
          <a:lstStyle/>
          <a:p>
            <a:r>
              <a:rPr lang="nl-NL" sz="5300" dirty="0"/>
              <a:t>Drie Personen, één God - </a:t>
            </a:r>
            <a:r>
              <a:rPr lang="nl-NL" sz="5300" u="sng" dirty="0"/>
              <a:t>Triniteitsleer</a:t>
            </a:r>
            <a:br>
              <a:rPr lang="nl-NL" sz="5300" dirty="0"/>
            </a:br>
            <a:br>
              <a:rPr lang="nl-NL" sz="5300" dirty="0"/>
            </a:br>
            <a:r>
              <a:rPr lang="nl-NL" sz="7200" dirty="0"/>
              <a:t>De Drie-eenheid</a:t>
            </a:r>
            <a:r>
              <a:rPr lang="nl-NL" sz="3600" i="1" dirty="0"/>
              <a:t> </a:t>
            </a:r>
            <a:endParaRPr lang="nl-NL" sz="6300" dirty="0">
              <a:solidFill>
                <a:srgbClr val="FF000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F6458CE-83FC-7EDB-B2B4-7B6B78B8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920" y="5685868"/>
            <a:ext cx="3566160" cy="760874"/>
          </a:xfrm>
        </p:spPr>
        <p:txBody>
          <a:bodyPr anchor="ctr">
            <a:normAutofit/>
          </a:bodyPr>
          <a:lstStyle/>
          <a:p>
            <a:r>
              <a:rPr lang="nl-NL" sz="3600" dirty="0"/>
              <a:t>Levi Shane Sminia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2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188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DB8E4-8CA1-4955-B60D-1F053E50B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God is drie Personen: de Drie-eenheid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5C0E97-2F6F-4ABC-B75B-8925DA15C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278" y="1718700"/>
            <a:ext cx="11671443" cy="4774175"/>
          </a:xfrm>
        </p:spPr>
        <p:txBody>
          <a:bodyPr>
            <a:noAutofit/>
          </a:bodyPr>
          <a:lstStyle/>
          <a:p>
            <a:r>
              <a:rPr lang="nl-NL" sz="3900" dirty="0"/>
              <a:t>Drie Personen (God) hebben dezelfde Goddelijke natuur, maar onderscheiden Zich in functie (rol) en onderlinge verhouding. </a:t>
            </a:r>
          </a:p>
          <a:p>
            <a:r>
              <a:rPr lang="nl-NL" sz="3900" b="1" dirty="0"/>
              <a:t>Kern</a:t>
            </a:r>
            <a:r>
              <a:rPr lang="nl-NL" sz="3900" dirty="0"/>
              <a:t> van de drie-enige God bestaat uit </a:t>
            </a:r>
            <a:r>
              <a:rPr lang="nl-NL" sz="3900" b="1" dirty="0">
                <a:highlight>
                  <a:srgbClr val="FFFF00"/>
                </a:highlight>
              </a:rPr>
              <a:t>eenheid</a:t>
            </a:r>
            <a:r>
              <a:rPr lang="nl-NL" sz="3900" dirty="0">
                <a:highlight>
                  <a:srgbClr val="FFFF00"/>
                </a:highlight>
              </a:rPr>
              <a:t> en</a:t>
            </a:r>
            <a:r>
              <a:rPr lang="nl-NL" sz="3900" dirty="0"/>
              <a:t> </a:t>
            </a:r>
            <a:r>
              <a:rPr lang="nl-NL" sz="3900" b="1" dirty="0">
                <a:highlight>
                  <a:srgbClr val="FFFF00"/>
                </a:highlight>
              </a:rPr>
              <a:t>onderscheid</a:t>
            </a:r>
            <a:r>
              <a:rPr lang="nl-NL" sz="3900" dirty="0"/>
              <a:t>: Zij bestaan naast Elkaar zonder dat ze Elkaar verdringen. </a:t>
            </a:r>
          </a:p>
          <a:p>
            <a:r>
              <a:rPr lang="nl-NL" sz="3900" dirty="0"/>
              <a:t>Zij zijn in </a:t>
            </a:r>
            <a:r>
              <a:rPr lang="nl-NL" sz="3900" b="1" dirty="0">
                <a:highlight>
                  <a:srgbClr val="FFFF00"/>
                </a:highlight>
              </a:rPr>
              <a:t>essentie gelijk</a:t>
            </a:r>
            <a:r>
              <a:rPr lang="nl-NL" sz="3900" b="1" dirty="0"/>
              <a:t> </a:t>
            </a:r>
            <a:r>
              <a:rPr lang="nl-NL" sz="3900" dirty="0"/>
              <a:t>maar </a:t>
            </a:r>
            <a:r>
              <a:rPr lang="nl-NL" sz="3900" b="1" dirty="0">
                <a:highlight>
                  <a:srgbClr val="FFFF00"/>
                </a:highlight>
              </a:rPr>
              <a:t>verschillend qua</a:t>
            </a:r>
            <a:r>
              <a:rPr lang="nl-NL" sz="3900" b="1" dirty="0"/>
              <a:t> </a:t>
            </a:r>
            <a:r>
              <a:rPr lang="nl-NL" sz="3900" b="1" dirty="0">
                <a:highlight>
                  <a:srgbClr val="FFFF00"/>
                </a:highlight>
              </a:rPr>
              <a:t>hoedanigheid</a:t>
            </a:r>
            <a:r>
              <a:rPr lang="nl-NL" sz="39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6427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6225</TotalTime>
  <Words>1459</Words>
  <Application>Microsoft Office PowerPoint</Application>
  <PresentationFormat>Breedbeeld</PresentationFormat>
  <Paragraphs>144</Paragraphs>
  <Slides>23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Wingdings</vt:lpstr>
      <vt:lpstr>Kantoorthema</vt:lpstr>
      <vt:lpstr>Theologie - Godsleer  De Drie-eenheid </vt:lpstr>
      <vt:lpstr>De manier hoe God Zich openbaart:  De drie-enige God (triniteitsleer)</vt:lpstr>
      <vt:lpstr>Schriftlezingen</vt:lpstr>
      <vt:lpstr>1) God openbaart zich in Zijn drie-enige natuur:</vt:lpstr>
      <vt:lpstr>2) God openbaart zich in Zijn heilige Eigenschappen:</vt:lpstr>
      <vt:lpstr>Monotheïsme: één God  De Drie-eenheid </vt:lpstr>
      <vt:lpstr>Er is maar één God: monotheïsme</vt:lpstr>
      <vt:lpstr>Drie Personen, één God - Triniteitsleer  De Drie-eenheid </vt:lpstr>
      <vt:lpstr>God is drie Personen: de Drie-eenheid</vt:lpstr>
      <vt:lpstr>Gods meervoudigheid komt tot het volle licht in de nieuwtestamentische openbaring </vt:lpstr>
      <vt:lpstr>De Bijbelse doopformule en zegenbeden  zijn trinitair van aard:</vt:lpstr>
      <vt:lpstr>Misvattingen en ketterijen in historisch perspectief  De Drie-eenheid </vt:lpstr>
      <vt:lpstr>Misvattingen over de Drie-eenheid</vt:lpstr>
      <vt:lpstr>PowerPoint-presentatie</vt:lpstr>
      <vt:lpstr>PowerPoint-presentatie</vt:lpstr>
      <vt:lpstr>Drie-eenheid  en Concilie van Nicea (325 n. Chr.)</vt:lpstr>
      <vt:lpstr>De Cappadociërs (Cappadocische kerkvaders)</vt:lpstr>
      <vt:lpstr>PowerPoint-presentatie</vt:lpstr>
      <vt:lpstr>Geloofsbelijdenis van:  Nicea (325) – Constantinopel (381)</vt:lpstr>
      <vt:lpstr>Gods openbaring én verzoening mogelijk door:  De Drie-eenheid </vt:lpstr>
      <vt:lpstr>Feitelijke implicaties van de Drie-eenheid</vt:lpstr>
      <vt:lpstr>Feitelijke implicaties van de Drie-eenheid</vt:lpstr>
      <vt:lpstr>Theologie - Godsleer  De Drie-eenheid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Fred</dc:creator>
  <cp:lastModifiedBy>Administrator</cp:lastModifiedBy>
  <cp:revision>270</cp:revision>
  <dcterms:created xsi:type="dcterms:W3CDTF">2021-05-08T17:06:31Z</dcterms:created>
  <dcterms:modified xsi:type="dcterms:W3CDTF">2024-09-21T14:25:18Z</dcterms:modified>
</cp:coreProperties>
</file>